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343" r:id="rId2"/>
  </p:sldIdLst>
  <p:sldSz cx="43891200" cy="32918400"/>
  <p:notesSz cx="6858000" cy="9144000"/>
  <p:defaultTextStyle>
    <a:defPPr>
      <a:defRPr lang="en-US"/>
    </a:defPPr>
    <a:lvl1pPr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1pPr>
    <a:lvl2pPr marL="4572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2pPr>
    <a:lvl3pPr marL="9144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3pPr>
    <a:lvl4pPr marL="13716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4pPr>
    <a:lvl5pPr marL="18288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5pPr>
    <a:lvl6pPr marL="2286000" algn="l" defTabSz="914400" rtl="0" eaLnBrk="1" latinLnBrk="0" hangingPunct="1">
      <a:defRPr sz="5400" b="1" kern="1200">
        <a:solidFill>
          <a:schemeClr val="tx1"/>
        </a:solidFill>
        <a:latin typeface="Times New Roman" pitchFamily="18" charset="0"/>
        <a:ea typeface="+mn-ea"/>
        <a:cs typeface="+mn-cs"/>
      </a:defRPr>
    </a:lvl6pPr>
    <a:lvl7pPr marL="2743200" algn="l" defTabSz="914400" rtl="0" eaLnBrk="1" latinLnBrk="0" hangingPunct="1">
      <a:defRPr sz="5400" b="1" kern="1200">
        <a:solidFill>
          <a:schemeClr val="tx1"/>
        </a:solidFill>
        <a:latin typeface="Times New Roman" pitchFamily="18" charset="0"/>
        <a:ea typeface="+mn-ea"/>
        <a:cs typeface="+mn-cs"/>
      </a:defRPr>
    </a:lvl7pPr>
    <a:lvl8pPr marL="3200400" algn="l" defTabSz="914400" rtl="0" eaLnBrk="1" latinLnBrk="0" hangingPunct="1">
      <a:defRPr sz="5400" b="1" kern="1200">
        <a:solidFill>
          <a:schemeClr val="tx1"/>
        </a:solidFill>
        <a:latin typeface="Times New Roman" pitchFamily="18" charset="0"/>
        <a:ea typeface="+mn-ea"/>
        <a:cs typeface="+mn-cs"/>
      </a:defRPr>
    </a:lvl8pPr>
    <a:lvl9pPr marL="3657600" algn="l" defTabSz="914400" rtl="0" eaLnBrk="1" latinLnBrk="0" hangingPunct="1">
      <a:defRPr sz="5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3888">
          <p15:clr>
            <a:srgbClr val="A4A3A4"/>
          </p15:clr>
        </p15:guide>
        <p15:guide id="2" pos="146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da Nicole Ferguson" initials="ANF" lastIdx="8" clrIdx="0"/>
  <p:cmAuthor id="2" name="Abigail King" initials="AK"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6B9"/>
    <a:srgbClr val="FFC629"/>
    <a:srgbClr val="B0B3B2"/>
    <a:srgbClr val="FFA500"/>
    <a:srgbClr val="4F7921"/>
    <a:srgbClr val="FFFFFF"/>
    <a:srgbClr val="00CC00"/>
    <a:srgbClr val="C8ECF8"/>
    <a:srgbClr val="7FBAD0"/>
    <a:srgbClr val="7CBA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93537" autoAdjust="0"/>
  </p:normalViewPr>
  <p:slideViewPr>
    <p:cSldViewPr snapToGrid="0">
      <p:cViewPr>
        <p:scale>
          <a:sx n="50" d="100"/>
          <a:sy n="50" d="100"/>
        </p:scale>
        <p:origin x="-6336" y="-6132"/>
      </p:cViewPr>
      <p:guideLst>
        <p:guide orient="horz" pos="3888"/>
        <p:guide pos="1466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27488"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099" name="Rectangle 3"/>
          <p:cNvSpPr>
            <a:spLocks noGrp="1" noChangeArrowheads="1"/>
          </p:cNvSpPr>
          <p:nvPr>
            <p:ph type="dt" sz="quarter" idx="1"/>
          </p:nvPr>
        </p:nvSpPr>
        <p:spPr bwMode="auto">
          <a:xfrm>
            <a:off x="5268913" y="0"/>
            <a:ext cx="4027487"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r" defTabSz="931696">
              <a:lnSpc>
                <a:spcPct val="100000"/>
              </a:lnSpc>
              <a:spcBef>
                <a:spcPct val="0"/>
              </a:spcBef>
              <a:defRPr sz="1200" b="0"/>
            </a:lvl1pPr>
          </a:lstStyle>
          <a:p>
            <a:pPr>
              <a:defRPr/>
            </a:pPr>
            <a:endParaRPr lang="en-US"/>
          </a:p>
        </p:txBody>
      </p:sp>
      <p:sp>
        <p:nvSpPr>
          <p:cNvPr id="4100" name="Rectangle 4"/>
          <p:cNvSpPr>
            <a:spLocks noGrp="1" noChangeArrowheads="1"/>
          </p:cNvSpPr>
          <p:nvPr>
            <p:ph type="ftr" sz="quarter" idx="2"/>
          </p:nvPr>
        </p:nvSpPr>
        <p:spPr bwMode="auto">
          <a:xfrm>
            <a:off x="0" y="6659563"/>
            <a:ext cx="4027488"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101" name="Rectangle 5"/>
          <p:cNvSpPr>
            <a:spLocks noGrp="1" noChangeArrowheads="1"/>
          </p:cNvSpPr>
          <p:nvPr>
            <p:ph type="sldNum" sz="quarter" idx="3"/>
          </p:nvPr>
        </p:nvSpPr>
        <p:spPr bwMode="auto">
          <a:xfrm>
            <a:off x="5268913" y="6659563"/>
            <a:ext cx="4027487"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r" defTabSz="931696">
              <a:lnSpc>
                <a:spcPct val="100000"/>
              </a:lnSpc>
              <a:spcBef>
                <a:spcPct val="0"/>
              </a:spcBef>
              <a:defRPr sz="1200" b="0"/>
            </a:lvl1pPr>
          </a:lstStyle>
          <a:p>
            <a:pPr>
              <a:defRPr/>
            </a:pPr>
            <a:fld id="{51BFBB92-9EAF-4A98-AC69-D6A49C72F0D0}" type="slidenum">
              <a:rPr lang="en-US"/>
              <a:pPr>
                <a:defRPr/>
              </a:pPr>
              <a:t>‹#›</a:t>
            </a:fld>
            <a:endParaRPr lang="en-US"/>
          </a:p>
        </p:txBody>
      </p:sp>
    </p:spTree>
    <p:extLst>
      <p:ext uri="{BB962C8B-B14F-4D97-AF65-F5344CB8AC3E}">
        <p14:creationId xmlns:p14="http://schemas.microsoft.com/office/powerpoint/2010/main" val="3868343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7488" cy="350838"/>
          </a:xfrm>
          <a:prstGeom prst="rect">
            <a:avLst/>
          </a:prstGeom>
        </p:spPr>
        <p:txBody>
          <a:bodyPr vert="horz" lIns="20062" tIns="10031" rIns="20062" bIns="10031" rtlCol="0"/>
          <a:lstStyle>
            <a:lvl1pPr algn="l">
              <a:defRPr sz="300"/>
            </a:lvl1pPr>
          </a:lstStyle>
          <a:p>
            <a:pPr>
              <a:defRPr/>
            </a:pPr>
            <a:endParaRPr lang="en-US"/>
          </a:p>
        </p:txBody>
      </p:sp>
      <p:sp>
        <p:nvSpPr>
          <p:cNvPr id="3" name="Date Placeholder 2"/>
          <p:cNvSpPr>
            <a:spLocks noGrp="1"/>
          </p:cNvSpPr>
          <p:nvPr>
            <p:ph type="dt" idx="1"/>
          </p:nvPr>
        </p:nvSpPr>
        <p:spPr>
          <a:xfrm>
            <a:off x="5265738" y="0"/>
            <a:ext cx="4027487" cy="350838"/>
          </a:xfrm>
          <a:prstGeom prst="rect">
            <a:avLst/>
          </a:prstGeom>
        </p:spPr>
        <p:txBody>
          <a:bodyPr vert="horz" lIns="20062" tIns="10031" rIns="20062" bIns="10031" rtlCol="0"/>
          <a:lstStyle>
            <a:lvl1pPr algn="r">
              <a:defRPr sz="300"/>
            </a:lvl1pPr>
          </a:lstStyle>
          <a:p>
            <a:pPr>
              <a:defRPr/>
            </a:pPr>
            <a:fld id="{5CC69237-968C-4809-BBBD-9304D521757D}" type="datetimeFigureOut">
              <a:rPr lang="en-US"/>
              <a:pPr>
                <a:defRPr/>
              </a:pPr>
              <a:t>11/16/2021</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20062" tIns="10031" rIns="20062" bIns="10031" rtlCol="0" anchor="ctr"/>
          <a:lstStyle/>
          <a:p>
            <a:pPr lvl="0"/>
            <a:endParaRPr lang="en-US" noProof="0"/>
          </a:p>
        </p:txBody>
      </p:sp>
      <p:sp>
        <p:nvSpPr>
          <p:cNvPr id="5" name="Notes Placeholder 4"/>
          <p:cNvSpPr>
            <a:spLocks noGrp="1"/>
          </p:cNvSpPr>
          <p:nvPr>
            <p:ph type="body" sz="quarter" idx="3"/>
          </p:nvPr>
        </p:nvSpPr>
        <p:spPr>
          <a:xfrm>
            <a:off x="930275" y="3328988"/>
            <a:ext cx="7435850" cy="3155950"/>
          </a:xfrm>
          <a:prstGeom prst="rect">
            <a:avLst/>
          </a:prstGeom>
        </p:spPr>
        <p:txBody>
          <a:bodyPr vert="horz" lIns="20062" tIns="10031" rIns="20062" bIns="100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9563"/>
            <a:ext cx="4027488" cy="349250"/>
          </a:xfrm>
          <a:prstGeom prst="rect">
            <a:avLst/>
          </a:prstGeom>
        </p:spPr>
        <p:txBody>
          <a:bodyPr vert="horz" lIns="20062" tIns="10031" rIns="20062" bIns="10031" rtlCol="0" anchor="b"/>
          <a:lstStyle>
            <a:lvl1pPr algn="l">
              <a:defRPr sz="300"/>
            </a:lvl1pPr>
          </a:lstStyle>
          <a:p>
            <a:pPr>
              <a:defRPr/>
            </a:pPr>
            <a:endParaRPr lang="en-US"/>
          </a:p>
        </p:txBody>
      </p:sp>
      <p:sp>
        <p:nvSpPr>
          <p:cNvPr id="7" name="Slide Number Placeholder 6"/>
          <p:cNvSpPr>
            <a:spLocks noGrp="1"/>
          </p:cNvSpPr>
          <p:nvPr>
            <p:ph type="sldNum" sz="quarter" idx="5"/>
          </p:nvPr>
        </p:nvSpPr>
        <p:spPr>
          <a:xfrm>
            <a:off x="5265738" y="6659563"/>
            <a:ext cx="4027487" cy="349250"/>
          </a:xfrm>
          <a:prstGeom prst="rect">
            <a:avLst/>
          </a:prstGeom>
        </p:spPr>
        <p:txBody>
          <a:bodyPr vert="horz" lIns="20062" tIns="10031" rIns="20062" bIns="10031" rtlCol="0" anchor="b"/>
          <a:lstStyle>
            <a:lvl1pPr algn="r">
              <a:defRPr sz="300"/>
            </a:lvl1pPr>
          </a:lstStyle>
          <a:p>
            <a:pPr>
              <a:defRPr/>
            </a:pPr>
            <a:fld id="{B4C89677-0636-4F7D-8E45-6997A3D61870}" type="slidenum">
              <a:rPr lang="en-US"/>
              <a:pPr>
                <a:defRPr/>
              </a:pPr>
              <a:t>‹#›</a:t>
            </a:fld>
            <a:endParaRPr lang="en-US"/>
          </a:p>
        </p:txBody>
      </p:sp>
    </p:spTree>
    <p:extLst>
      <p:ext uri="{BB962C8B-B14F-4D97-AF65-F5344CB8AC3E}">
        <p14:creationId xmlns:p14="http://schemas.microsoft.com/office/powerpoint/2010/main" val="2538732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INTRODUCTION</a:t>
            </a:r>
          </a:p>
          <a:p>
            <a:pPr eaLnBrk="1" hangingPunct="1">
              <a:spcBef>
                <a:spcPct val="0"/>
              </a:spcBef>
            </a:pPr>
            <a:r>
              <a:rPr lang="en-US" dirty="0"/>
              <a:t>End with why I am passionate and .7% goes here.</a:t>
            </a:r>
          </a:p>
          <a:p>
            <a:pPr eaLnBrk="1" hangingPunct="1">
              <a:spcBef>
                <a:spcPct val="0"/>
              </a:spcBef>
            </a:pPr>
            <a:endParaRPr lang="en-US" dirty="0"/>
          </a:p>
          <a:p>
            <a:pPr eaLnBrk="1" hangingPunct="1">
              <a:spcBef>
                <a:spcPct val="0"/>
              </a:spcBef>
            </a:pPr>
            <a:r>
              <a:rPr lang="en-US" dirty="0"/>
              <a:t>What we need:</a:t>
            </a:r>
          </a:p>
          <a:p>
            <a:pPr eaLnBrk="1" hangingPunct="1">
              <a:spcBef>
                <a:spcPct val="0"/>
              </a:spcBef>
            </a:pPr>
            <a:r>
              <a:rPr lang="en-US" dirty="0"/>
              <a:t>-intro, methods, and conclusions finished</a:t>
            </a:r>
          </a:p>
          <a:p>
            <a:pPr eaLnBrk="1" hangingPunct="1">
              <a:spcBef>
                <a:spcPct val="0"/>
              </a:spcBef>
            </a:pPr>
            <a:r>
              <a:rPr lang="en-US" dirty="0"/>
              <a:t>-Notebook breakers for k-sample perm tests, perm tests on the median, perm tests on the slope.</a:t>
            </a:r>
          </a:p>
          <a:p>
            <a:pPr eaLnBrk="1" hangingPunct="1">
              <a:spcBef>
                <a:spcPct val="0"/>
              </a:spcBef>
            </a:pPr>
            <a:endParaRPr lang="en-US" dirty="0"/>
          </a:p>
          <a:p>
            <a:pPr eaLnBrk="1" hangingPunct="1">
              <a:spcBef>
                <a:spcPct val="0"/>
              </a:spcBef>
            </a:pPr>
            <a:r>
              <a:rPr lang="en-US" dirty="0"/>
              <a:t>-For Default rate stratified by grad rate: we want the confidence interval for above 50% and 50% or less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41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5400" b="1">
                <a:solidFill>
                  <a:schemeClr val="tx1"/>
                </a:solidFill>
                <a:latin typeface="Times New Roman" pitchFamily="18" charset="0"/>
              </a:defRPr>
            </a:lvl1pPr>
            <a:lvl2pPr marL="742950" indent="-285750">
              <a:defRPr sz="5400" b="1">
                <a:solidFill>
                  <a:schemeClr val="tx1"/>
                </a:solidFill>
                <a:latin typeface="Times New Roman" pitchFamily="18" charset="0"/>
              </a:defRPr>
            </a:lvl2pPr>
            <a:lvl3pPr marL="1143000" indent="-228600">
              <a:defRPr sz="5400" b="1">
                <a:solidFill>
                  <a:schemeClr val="tx1"/>
                </a:solidFill>
                <a:latin typeface="Times New Roman" pitchFamily="18" charset="0"/>
              </a:defRPr>
            </a:lvl3pPr>
            <a:lvl4pPr marL="1600200" indent="-228600">
              <a:defRPr sz="5400" b="1">
                <a:solidFill>
                  <a:schemeClr val="tx1"/>
                </a:solidFill>
                <a:latin typeface="Times New Roman" pitchFamily="18" charset="0"/>
              </a:defRPr>
            </a:lvl4pPr>
            <a:lvl5pPr marL="2057400" indent="-228600">
              <a:defRPr sz="5400" b="1">
                <a:solidFill>
                  <a:schemeClr val="tx1"/>
                </a:solidFill>
                <a:latin typeface="Times New Roman" pitchFamily="18" charset="0"/>
              </a:defRPr>
            </a:lvl5pPr>
            <a:lvl6pPr marL="2514600" indent="-228600" algn="ctr"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eaLnBrk="0" fontAlgn="base" hangingPunct="0">
              <a:lnSpc>
                <a:spcPct val="65000"/>
              </a:lnSpc>
              <a:spcBef>
                <a:spcPct val="50000"/>
              </a:spcBef>
              <a:spcAft>
                <a:spcPct val="0"/>
              </a:spcAft>
              <a:defRPr sz="5400" b="1">
                <a:solidFill>
                  <a:schemeClr val="tx1"/>
                </a:solidFill>
                <a:latin typeface="Times New Roman" pitchFamily="18" charset="0"/>
              </a:defRPr>
            </a:lvl9pPr>
          </a:lstStyle>
          <a:p>
            <a:fld id="{7350F54E-324E-4420-A58C-1451A26E1E91}" type="slidenum">
              <a:rPr lang="en-US" sz="300" smtClean="0"/>
              <a:pPr/>
              <a:t>1</a:t>
            </a:fld>
            <a:endParaRPr lang="en-US" sz="300"/>
          </a:p>
        </p:txBody>
      </p:sp>
    </p:spTree>
    <p:extLst>
      <p:ext uri="{BB962C8B-B14F-4D97-AF65-F5344CB8AC3E}">
        <p14:creationId xmlns:p14="http://schemas.microsoft.com/office/powerpoint/2010/main" val="1226816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8CE9746-3E67-4984-B2FE-1AF1BA16340E}" type="slidenum">
              <a:rPr lang="en-US"/>
              <a:pPr>
                <a:defRPr/>
              </a:pPr>
              <a:t>‹#›</a:t>
            </a:fld>
            <a:endParaRPr lang="en-US"/>
          </a:p>
        </p:txBody>
      </p:sp>
    </p:spTree>
    <p:extLst>
      <p:ext uri="{BB962C8B-B14F-4D97-AF65-F5344CB8AC3E}">
        <p14:creationId xmlns:p14="http://schemas.microsoft.com/office/powerpoint/2010/main" val="2938123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F46AF8-960E-4160-8BB5-686F276EDF71}" type="slidenum">
              <a:rPr lang="en-US"/>
              <a:pPr>
                <a:defRPr/>
              </a:pPr>
              <a:t>‹#›</a:t>
            </a:fld>
            <a:endParaRPr lang="en-US"/>
          </a:p>
        </p:txBody>
      </p:sp>
    </p:spTree>
    <p:extLst>
      <p:ext uri="{BB962C8B-B14F-4D97-AF65-F5344CB8AC3E}">
        <p14:creationId xmlns:p14="http://schemas.microsoft.com/office/powerpoint/2010/main" val="339310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750" y="2924175"/>
            <a:ext cx="9326563" cy="263366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0888" y="2924175"/>
            <a:ext cx="27830462" cy="263366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589B9D-719E-42D8-8020-085B69862EA7}" type="slidenum">
              <a:rPr lang="en-US"/>
              <a:pPr>
                <a:defRPr/>
              </a:pPr>
              <a:t>‹#›</a:t>
            </a:fld>
            <a:endParaRPr lang="en-US"/>
          </a:p>
        </p:txBody>
      </p:sp>
    </p:spTree>
    <p:extLst>
      <p:ext uri="{BB962C8B-B14F-4D97-AF65-F5344CB8AC3E}">
        <p14:creationId xmlns:p14="http://schemas.microsoft.com/office/powerpoint/2010/main" val="42882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E4A587-5FAF-42E6-BE45-17C25F99A991}" type="slidenum">
              <a:rPr lang="en-US"/>
              <a:pPr>
                <a:defRPr/>
              </a:pPr>
              <a:t>‹#›</a:t>
            </a:fld>
            <a:endParaRPr lang="en-US"/>
          </a:p>
        </p:txBody>
      </p:sp>
    </p:spTree>
    <p:extLst>
      <p:ext uri="{BB962C8B-B14F-4D97-AF65-F5344CB8AC3E}">
        <p14:creationId xmlns:p14="http://schemas.microsoft.com/office/powerpoint/2010/main" val="403699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88EA6C-4A5C-449A-8168-A4D2F9419EE9}" type="slidenum">
              <a:rPr lang="en-US"/>
              <a:pPr>
                <a:defRPr/>
              </a:pPr>
              <a:t>‹#›</a:t>
            </a:fld>
            <a:endParaRPr lang="en-US"/>
          </a:p>
        </p:txBody>
      </p:sp>
    </p:spTree>
    <p:extLst>
      <p:ext uri="{BB962C8B-B14F-4D97-AF65-F5344CB8AC3E}">
        <p14:creationId xmlns:p14="http://schemas.microsoft.com/office/powerpoint/2010/main" val="342339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0888" y="9510713"/>
            <a:ext cx="18578512"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9510713"/>
            <a:ext cx="18578513"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B4A3CC-8336-4978-A66C-FB77D18E1F46}" type="slidenum">
              <a:rPr lang="en-US"/>
              <a:pPr>
                <a:defRPr/>
              </a:pPr>
              <a:t>‹#›</a:t>
            </a:fld>
            <a:endParaRPr lang="en-US"/>
          </a:p>
        </p:txBody>
      </p:sp>
    </p:spTree>
    <p:extLst>
      <p:ext uri="{BB962C8B-B14F-4D97-AF65-F5344CB8AC3E}">
        <p14:creationId xmlns:p14="http://schemas.microsoft.com/office/powerpoint/2010/main" val="274549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008A453-5BDB-4A82-A97B-AE3AC9DF93EA}" type="slidenum">
              <a:rPr lang="en-US"/>
              <a:pPr>
                <a:defRPr/>
              </a:pPr>
              <a:t>‹#›</a:t>
            </a:fld>
            <a:endParaRPr lang="en-US"/>
          </a:p>
        </p:txBody>
      </p:sp>
    </p:spTree>
    <p:extLst>
      <p:ext uri="{BB962C8B-B14F-4D97-AF65-F5344CB8AC3E}">
        <p14:creationId xmlns:p14="http://schemas.microsoft.com/office/powerpoint/2010/main" val="215932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AE6625C-FC05-44C9-AD1B-5BE1C448AF41}" type="slidenum">
              <a:rPr lang="en-US"/>
              <a:pPr>
                <a:defRPr/>
              </a:pPr>
              <a:t>‹#›</a:t>
            </a:fld>
            <a:endParaRPr lang="en-US"/>
          </a:p>
        </p:txBody>
      </p:sp>
    </p:spTree>
    <p:extLst>
      <p:ext uri="{BB962C8B-B14F-4D97-AF65-F5344CB8AC3E}">
        <p14:creationId xmlns:p14="http://schemas.microsoft.com/office/powerpoint/2010/main" val="79369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0A2B76-BBD0-4131-9F1A-F9B85BA33A5C}" type="slidenum">
              <a:rPr lang="en-US"/>
              <a:pPr>
                <a:defRPr/>
              </a:pPr>
              <a:t>‹#›</a:t>
            </a:fld>
            <a:endParaRPr lang="en-US"/>
          </a:p>
        </p:txBody>
      </p:sp>
    </p:spTree>
    <p:extLst>
      <p:ext uri="{BB962C8B-B14F-4D97-AF65-F5344CB8AC3E}">
        <p14:creationId xmlns:p14="http://schemas.microsoft.com/office/powerpoint/2010/main" val="269188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080D8EB-A991-429A-9F15-1E5050711380}" type="slidenum">
              <a:rPr lang="en-US"/>
              <a:pPr>
                <a:defRPr/>
              </a:pPr>
              <a:t>‹#›</a:t>
            </a:fld>
            <a:endParaRPr lang="en-US"/>
          </a:p>
        </p:txBody>
      </p:sp>
    </p:spTree>
    <p:extLst>
      <p:ext uri="{BB962C8B-B14F-4D97-AF65-F5344CB8AC3E}">
        <p14:creationId xmlns:p14="http://schemas.microsoft.com/office/powerpoint/2010/main" val="36252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6D1F85-FC8E-4B63-A86C-FC56C2C366AD}" type="slidenum">
              <a:rPr lang="en-US"/>
              <a:pPr>
                <a:defRPr/>
              </a:pPr>
              <a:t>‹#›</a:t>
            </a:fld>
            <a:endParaRPr lang="en-US"/>
          </a:p>
        </p:txBody>
      </p:sp>
    </p:spTree>
    <p:extLst>
      <p:ext uri="{BB962C8B-B14F-4D97-AF65-F5344CB8AC3E}">
        <p14:creationId xmlns:p14="http://schemas.microsoft.com/office/powerpoint/2010/main" val="302411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90888" y="2924175"/>
            <a:ext cx="37309425"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38884" tIns="219442" rIns="438884" bIns="219442"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3290888" y="9510713"/>
            <a:ext cx="37309425" cy="19750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38884" tIns="219442" rIns="438884" bIns="21944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0888"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l">
              <a:lnSpc>
                <a:spcPct val="100000"/>
              </a:lnSpc>
              <a:spcBef>
                <a:spcPct val="0"/>
              </a:spcBef>
              <a:defRPr sz="6700" b="0"/>
            </a:lvl1pPr>
          </a:lstStyle>
          <a:p>
            <a:pPr>
              <a:defRPr/>
            </a:pPr>
            <a:endParaRPr lang="en-US"/>
          </a:p>
        </p:txBody>
      </p:sp>
      <p:sp>
        <p:nvSpPr>
          <p:cNvPr id="1029" name="Rectangle 5"/>
          <p:cNvSpPr>
            <a:spLocks noGrp="1" noChangeArrowheads="1"/>
          </p:cNvSpPr>
          <p:nvPr>
            <p:ph type="ftr" sz="quarter" idx="3"/>
          </p:nvPr>
        </p:nvSpPr>
        <p:spPr bwMode="auto">
          <a:xfrm>
            <a:off x="14997113" y="29994225"/>
            <a:ext cx="13896975"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nSpc>
                <a:spcPct val="100000"/>
              </a:lnSpc>
              <a:spcBef>
                <a:spcPct val="0"/>
              </a:spcBef>
              <a:defRPr sz="6700" b="0"/>
            </a:lvl1pPr>
          </a:lstStyle>
          <a:p>
            <a:pPr>
              <a:defRPr/>
            </a:pPr>
            <a:endParaRPr lang="en-US"/>
          </a:p>
        </p:txBody>
      </p:sp>
      <p:sp>
        <p:nvSpPr>
          <p:cNvPr id="1030" name="Rectangle 6"/>
          <p:cNvSpPr>
            <a:spLocks noGrp="1" noChangeArrowheads="1"/>
          </p:cNvSpPr>
          <p:nvPr>
            <p:ph type="sldNum" sz="quarter" idx="4"/>
          </p:nvPr>
        </p:nvSpPr>
        <p:spPr bwMode="auto">
          <a:xfrm>
            <a:off x="31456313"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r">
              <a:lnSpc>
                <a:spcPct val="100000"/>
              </a:lnSpc>
              <a:spcBef>
                <a:spcPct val="0"/>
              </a:spcBef>
              <a:defRPr sz="6700" b="0"/>
            </a:lvl1pPr>
          </a:lstStyle>
          <a:p>
            <a:pPr>
              <a:defRPr/>
            </a:pPr>
            <a:fld id="{3288BF25-8EA1-41D0-B1F3-35292603751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7850" rtl="0" eaLnBrk="0" fontAlgn="base" hangingPunct="0">
        <a:spcBef>
          <a:spcPct val="0"/>
        </a:spcBef>
        <a:spcAft>
          <a:spcPct val="0"/>
        </a:spcAft>
        <a:defRPr sz="21000">
          <a:solidFill>
            <a:schemeClr val="tx2"/>
          </a:solidFill>
          <a:latin typeface="+mj-lt"/>
          <a:ea typeface="+mj-ea"/>
          <a:cs typeface="+mj-cs"/>
        </a:defRPr>
      </a:lvl1pPr>
      <a:lvl2pPr algn="ctr" defTabSz="4387850" rtl="0" eaLnBrk="0" fontAlgn="base" hangingPunct="0">
        <a:spcBef>
          <a:spcPct val="0"/>
        </a:spcBef>
        <a:spcAft>
          <a:spcPct val="0"/>
        </a:spcAft>
        <a:defRPr sz="21000">
          <a:solidFill>
            <a:schemeClr val="tx2"/>
          </a:solidFill>
          <a:latin typeface="Times New Roman" pitchFamily="18" charset="0"/>
        </a:defRPr>
      </a:lvl2pPr>
      <a:lvl3pPr algn="ctr" defTabSz="4387850" rtl="0" eaLnBrk="0" fontAlgn="base" hangingPunct="0">
        <a:spcBef>
          <a:spcPct val="0"/>
        </a:spcBef>
        <a:spcAft>
          <a:spcPct val="0"/>
        </a:spcAft>
        <a:defRPr sz="21000">
          <a:solidFill>
            <a:schemeClr val="tx2"/>
          </a:solidFill>
          <a:latin typeface="Times New Roman" pitchFamily="18" charset="0"/>
        </a:defRPr>
      </a:lvl3pPr>
      <a:lvl4pPr algn="ctr" defTabSz="4387850" rtl="0" eaLnBrk="0" fontAlgn="base" hangingPunct="0">
        <a:spcBef>
          <a:spcPct val="0"/>
        </a:spcBef>
        <a:spcAft>
          <a:spcPct val="0"/>
        </a:spcAft>
        <a:defRPr sz="21000">
          <a:solidFill>
            <a:schemeClr val="tx2"/>
          </a:solidFill>
          <a:latin typeface="Times New Roman" pitchFamily="18" charset="0"/>
        </a:defRPr>
      </a:lvl4pPr>
      <a:lvl5pPr algn="ctr" defTabSz="4387850" rtl="0" eaLnBrk="0" fontAlgn="base" hangingPunct="0">
        <a:spcBef>
          <a:spcPct val="0"/>
        </a:spcBef>
        <a:spcAft>
          <a:spcPct val="0"/>
        </a:spcAft>
        <a:defRPr sz="21000">
          <a:solidFill>
            <a:schemeClr val="tx2"/>
          </a:solidFill>
          <a:latin typeface="Times New Roman" pitchFamily="18" charset="0"/>
        </a:defRPr>
      </a:lvl5pPr>
      <a:lvl6pPr marL="457200" algn="ctr" defTabSz="4387850" rtl="0" eaLnBrk="0" fontAlgn="base" hangingPunct="0">
        <a:spcBef>
          <a:spcPct val="0"/>
        </a:spcBef>
        <a:spcAft>
          <a:spcPct val="0"/>
        </a:spcAft>
        <a:defRPr sz="21000">
          <a:solidFill>
            <a:schemeClr val="tx2"/>
          </a:solidFill>
          <a:latin typeface="Times New Roman" pitchFamily="18" charset="0"/>
        </a:defRPr>
      </a:lvl6pPr>
      <a:lvl7pPr marL="914400" algn="ctr" defTabSz="4387850" rtl="0" eaLnBrk="0" fontAlgn="base" hangingPunct="0">
        <a:spcBef>
          <a:spcPct val="0"/>
        </a:spcBef>
        <a:spcAft>
          <a:spcPct val="0"/>
        </a:spcAft>
        <a:defRPr sz="21000">
          <a:solidFill>
            <a:schemeClr val="tx2"/>
          </a:solidFill>
          <a:latin typeface="Times New Roman" pitchFamily="18" charset="0"/>
        </a:defRPr>
      </a:lvl7pPr>
      <a:lvl8pPr marL="1371600" algn="ctr" defTabSz="4387850" rtl="0" eaLnBrk="0" fontAlgn="base" hangingPunct="0">
        <a:spcBef>
          <a:spcPct val="0"/>
        </a:spcBef>
        <a:spcAft>
          <a:spcPct val="0"/>
        </a:spcAft>
        <a:defRPr sz="21000">
          <a:solidFill>
            <a:schemeClr val="tx2"/>
          </a:solidFill>
          <a:latin typeface="Times New Roman" pitchFamily="18" charset="0"/>
        </a:defRPr>
      </a:lvl8pPr>
      <a:lvl9pPr marL="1828800" algn="ctr" defTabSz="4387850" rtl="0" eaLnBrk="0" fontAlgn="base" hangingPunct="0">
        <a:spcBef>
          <a:spcPct val="0"/>
        </a:spcBef>
        <a:spcAft>
          <a:spcPct val="0"/>
        </a:spcAft>
        <a:defRPr sz="21000">
          <a:solidFill>
            <a:schemeClr val="tx2"/>
          </a:solidFill>
          <a:latin typeface="Times New Roman" pitchFamily="18" charset="0"/>
        </a:defRPr>
      </a:lvl9pPr>
    </p:titleStyle>
    <p:bodyStyle>
      <a:lvl1pPr marL="1647825" indent="-1647825" algn="l" defTabSz="4387850" rtl="0" eaLnBrk="0" fontAlgn="base" hangingPunct="0">
        <a:spcBef>
          <a:spcPct val="20000"/>
        </a:spcBef>
        <a:spcAft>
          <a:spcPct val="0"/>
        </a:spcAft>
        <a:buChar char="•"/>
        <a:defRPr sz="15300">
          <a:solidFill>
            <a:schemeClr val="tx1"/>
          </a:solidFill>
          <a:latin typeface="+mn-lt"/>
          <a:ea typeface="+mn-ea"/>
          <a:cs typeface="+mn-cs"/>
        </a:defRPr>
      </a:lvl1pPr>
      <a:lvl2pPr marL="3565525" indent="-1370013" algn="l" defTabSz="4387850" rtl="0" eaLnBrk="0" fontAlgn="base" hangingPunct="0">
        <a:spcBef>
          <a:spcPct val="20000"/>
        </a:spcBef>
        <a:spcAft>
          <a:spcPct val="0"/>
        </a:spcAft>
        <a:buChar char="–"/>
        <a:defRPr sz="13300">
          <a:solidFill>
            <a:schemeClr val="tx1"/>
          </a:solidFill>
          <a:latin typeface="+mn-lt"/>
        </a:defRPr>
      </a:lvl2pPr>
      <a:lvl3pPr marL="5486400" indent="-1098550" algn="l" defTabSz="4387850" rtl="0" eaLnBrk="0" fontAlgn="base" hangingPunct="0">
        <a:spcBef>
          <a:spcPct val="20000"/>
        </a:spcBef>
        <a:spcAft>
          <a:spcPct val="0"/>
        </a:spcAft>
        <a:buChar char="•"/>
        <a:defRPr sz="11600">
          <a:solidFill>
            <a:schemeClr val="tx1"/>
          </a:solidFill>
          <a:latin typeface="+mn-lt"/>
        </a:defRPr>
      </a:lvl3pPr>
      <a:lvl4pPr marL="7678738" indent="-1093788" algn="l" defTabSz="4387850" rtl="0" eaLnBrk="0" fontAlgn="base" hangingPunct="0">
        <a:spcBef>
          <a:spcPct val="20000"/>
        </a:spcBef>
        <a:spcAft>
          <a:spcPct val="0"/>
        </a:spcAft>
        <a:buChar char="–"/>
        <a:defRPr sz="9600">
          <a:solidFill>
            <a:schemeClr val="tx1"/>
          </a:solidFill>
          <a:latin typeface="+mn-lt"/>
        </a:defRPr>
      </a:lvl4pPr>
      <a:lvl5pPr marL="9875838" indent="-1098550" algn="l" defTabSz="4387850" rtl="0" eaLnBrk="0" fontAlgn="base" hangingPunct="0">
        <a:spcBef>
          <a:spcPct val="20000"/>
        </a:spcBef>
        <a:spcAft>
          <a:spcPct val="0"/>
        </a:spcAft>
        <a:buChar char="»"/>
        <a:defRPr sz="9600">
          <a:solidFill>
            <a:schemeClr val="tx1"/>
          </a:solidFill>
          <a:latin typeface="+mn-lt"/>
        </a:defRPr>
      </a:lvl5pPr>
      <a:lvl6pPr marL="10333038" indent="-1098550" algn="l" defTabSz="4387850" rtl="0" eaLnBrk="0" fontAlgn="base" hangingPunct="0">
        <a:spcBef>
          <a:spcPct val="20000"/>
        </a:spcBef>
        <a:spcAft>
          <a:spcPct val="0"/>
        </a:spcAft>
        <a:buChar char="»"/>
        <a:defRPr sz="9600">
          <a:solidFill>
            <a:schemeClr val="tx1"/>
          </a:solidFill>
          <a:latin typeface="+mn-lt"/>
        </a:defRPr>
      </a:lvl6pPr>
      <a:lvl7pPr marL="10790238" indent="-1098550" algn="l" defTabSz="4387850" rtl="0" eaLnBrk="0" fontAlgn="base" hangingPunct="0">
        <a:spcBef>
          <a:spcPct val="20000"/>
        </a:spcBef>
        <a:spcAft>
          <a:spcPct val="0"/>
        </a:spcAft>
        <a:buChar char="»"/>
        <a:defRPr sz="9600">
          <a:solidFill>
            <a:schemeClr val="tx1"/>
          </a:solidFill>
          <a:latin typeface="+mn-lt"/>
        </a:defRPr>
      </a:lvl7pPr>
      <a:lvl8pPr marL="11247438" indent="-1098550" algn="l" defTabSz="4387850" rtl="0" eaLnBrk="0" fontAlgn="base" hangingPunct="0">
        <a:spcBef>
          <a:spcPct val="20000"/>
        </a:spcBef>
        <a:spcAft>
          <a:spcPct val="0"/>
        </a:spcAft>
        <a:buChar char="»"/>
        <a:defRPr sz="9600">
          <a:solidFill>
            <a:schemeClr val="tx1"/>
          </a:solidFill>
          <a:latin typeface="+mn-lt"/>
        </a:defRPr>
      </a:lvl8pPr>
      <a:lvl9pPr marL="11704638" indent="-1098550" algn="l" defTabSz="4387850" rtl="0" eaLnBrk="0" fontAlgn="base" hangingPunct="0">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jpe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916408EB-367A-467E-854D-967DE325DB25}"/>
              </a:ext>
            </a:extLst>
          </p:cNvPr>
          <p:cNvSpPr txBox="1"/>
          <p:nvPr/>
        </p:nvSpPr>
        <p:spPr>
          <a:xfrm>
            <a:off x="27336750" y="4266406"/>
            <a:ext cx="16139655" cy="10630282"/>
          </a:xfrm>
          <a:prstGeom prst="rect">
            <a:avLst/>
          </a:prstGeom>
          <a:noFill/>
          <a:ln>
            <a:noFill/>
          </a:ln>
        </p:spPr>
        <p:txBody>
          <a:bodyPr wrap="square" rtlCol="0">
            <a:spAutoFit/>
          </a:bodyPr>
          <a:lstStyle/>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Independent and Dependent Student Debt Vertical Stratified Bar Chart (Figure 1): </a:t>
            </a:r>
            <a:r>
              <a:rPr lang="en-US" sz="2400" b="0" dirty="0">
                <a:latin typeface="Monserrat"/>
                <a:cs typeface="Times New Roman" panose="02020603050405020304" pitchFamily="18" charset="0"/>
              </a:rPr>
              <a:t>The length of the gold bar represents the median independent student debt for each state. The length of the grey bar represents the median dependent student debt with their parents for each state. The length of the gold bar is superimposed over the grey bar and both bar lengths start from zero. Dependent students with their parents accumulate more debt than independent students across all states. For all institutions in the dataset, the vertical red line corresponds to the median debt for independent students as they exit the institution they attended. The blue line corresponds to the median debt for dependent students and their parents as they exit the institutions. </a:t>
            </a:r>
            <a:endParaRPr lang="en-US" sz="240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Independent and Dependent Student Debt U.S. Map (Figure 2): </a:t>
            </a:r>
            <a:r>
              <a:rPr lang="en-US" sz="2400" b="0" dirty="0">
                <a:latin typeface="Monserrat"/>
                <a:cs typeface="Times New Roman" panose="02020603050405020304" pitchFamily="18" charset="0"/>
              </a:rPr>
              <a:t>The relationship between the typical amount of debt a dependent student receives with their parents (Y) and the typical amount of debt an independent student receives (X) is displayed for each state in blue. In comparison, the black line is the relationship for the whole dataset including all states if the two debt amounts were equal. The black line and the grey background of all datapoints in the set standardize the size of the graph for all states. </a:t>
            </a:r>
            <a:endParaRPr lang="en-US" sz="240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Student Dropout Rate Stratified by combinations of Control and Majority/Minority Pell Status (Figure 3): </a:t>
            </a:r>
            <a:r>
              <a:rPr lang="en-US" sz="2400" b="0" dirty="0">
                <a:latin typeface="Monserrat"/>
                <a:cs typeface="Times New Roman" panose="02020603050405020304" pitchFamily="18" charset="0"/>
              </a:rPr>
              <a:t>The dropout rate for 4-year minority Pell institutions is much lower (16%) than other combinations (42%, 36%, 36%). Notably, 2-year minority Pell institutions have the highest dropout rate of all (42%). One source suggested that students at 2-year institutions do not realize that they can use the Pell grant for a 2-year institution. Possibly, by informing their students about the Pell grant opportunity, some of the minority Pell institutions may be able to switch to the majority Pell classification and lower their dropout rate.</a:t>
            </a:r>
            <a:endParaRPr lang="en-US" sz="240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Student Graduation Rate Stratified by combinations of Control and Majority/Minority Pell Status (Figure 4): </a:t>
            </a:r>
            <a:r>
              <a:rPr lang="en-US" sz="2400" b="0" dirty="0">
                <a:latin typeface="Monserrat"/>
                <a:cs typeface="Times New Roman" panose="02020603050405020304" pitchFamily="18" charset="0"/>
              </a:rPr>
              <a:t>The overall 2-year minority Pell graduation rate (28%) is half the overall 2-year majority Pell graduation rate (56%). Again, informing 2-year minority Pell institution students about the Pell grant opportunity may improve graduation rates. </a:t>
            </a:r>
            <a:endParaRPr lang="en-US" sz="240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Breakdown of Pell, Years, and Control Waffle Charts (Figure 5): </a:t>
            </a:r>
            <a:r>
              <a:rPr lang="en-US" sz="2400" b="0" dirty="0">
                <a:latin typeface="Monserrat"/>
                <a:cs typeface="Times New Roman" panose="02020603050405020304" pitchFamily="18" charset="0"/>
              </a:rPr>
              <a:t>The number of minority Pell institutions exceeds the number of majority Pell institutions. Within the majority Pell institutions, the number of private institutions greatly exceeds the number of public institutions for both 2-year and 4-year schools. The fact that private institutions greatly exceed public in the majority Pell category suggests that private institutions are better at conveying the availability of the Pell grant to their students.</a:t>
            </a:r>
            <a:endParaRPr lang="en-US" sz="240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Default Rate Stratified by Graduation Rate (Figure 6): </a:t>
            </a:r>
            <a:r>
              <a:rPr lang="en-US" sz="2400" b="0" dirty="0">
                <a:latin typeface="Monserrat"/>
                <a:cs typeface="Times New Roman" panose="02020603050405020304" pitchFamily="18" charset="0"/>
              </a:rPr>
              <a:t>The default rates for institutions with graduation rates of 50% or less are 12.56% and 10.07% In contrast, the default rates for institutions with graduation rates greater than 50% are 5.67% and 5.28%. Increasing the graduation rates may help students pay off their loans. For institutions with a graduation rate greater than 50% the median 2-year default rate is 5.67% while for institutions with a graduation rate of 50% or less the median 2-year default rate is 11.09%. I am 95% confident that the true difference in the center of the two distributions is between 4.81% and 5.42%.</a:t>
            </a:r>
            <a:endParaRPr lang="en-US" sz="240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Student Default Rate Stratified by combinations of Control and Majority/Minority Pell Status (Figure 7): </a:t>
            </a:r>
            <a:r>
              <a:rPr lang="en-US" sz="2400" b="0" dirty="0">
                <a:latin typeface="Monserrat"/>
                <a:cs typeface="Times New Roman" panose="02020603050405020304" pitchFamily="18" charset="0"/>
              </a:rPr>
              <a:t>For 2-year institutions, the default rates are similar. However, for 4-year institutions, the loan default rate for majority Pell institutions is much higher (11%). This 11% agrees with the fact that in Figure 4, the 4-year majority Pell institutions had a graduation rate of 41%, which puts them in the category in Figure 6 that is associated with a loan default rate of 10.07%. The focus is again on increasing graduation rate to improve loan repayment.</a:t>
            </a:r>
          </a:p>
        </p:txBody>
      </p:sp>
      <p:sp>
        <p:nvSpPr>
          <p:cNvPr id="89" name="TextBox 88">
            <a:extLst>
              <a:ext uri="{FF2B5EF4-FFF2-40B4-BE49-F238E27FC236}">
                <a16:creationId xmlns:a16="http://schemas.microsoft.com/office/drawing/2014/main" id="{A80FA1A6-EF49-4C8D-A13A-D8F2ACC3BE22}"/>
              </a:ext>
            </a:extLst>
          </p:cNvPr>
          <p:cNvSpPr txBox="1"/>
          <p:nvPr/>
        </p:nvSpPr>
        <p:spPr>
          <a:xfrm>
            <a:off x="17403100" y="4314470"/>
            <a:ext cx="9733932" cy="10994998"/>
          </a:xfrm>
          <a:prstGeom prst="rect">
            <a:avLst/>
          </a:prstGeom>
          <a:noFill/>
          <a:ln>
            <a:noFill/>
          </a:ln>
        </p:spPr>
        <p:txBody>
          <a:bodyPr wrap="square" rtlCol="0">
            <a:spAutoFit/>
          </a:bodyPr>
          <a:lstStyle/>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Coding Methods: </a:t>
            </a:r>
            <a:r>
              <a:rPr lang="en-US" sz="2400" b="0" dirty="0">
                <a:latin typeface="Monserrat"/>
                <a:cs typeface="Times New Roman" panose="02020603050405020304" pitchFamily="18" charset="0"/>
              </a:rPr>
              <a:t>I used tidyverse to pipe functions (e.g. mutate, filter, select, and lapply). I used packages that include stringr, pplyr, dplyr, magrittr, ggplot, ggpubr, ggh4x, geofacet, sf, sp, and tidycensus. My favorite package is magrittr because of the assignment pipe %&lt;&gt;%.</a:t>
            </a:r>
          </a:p>
          <a:p>
            <a:pPr marL="171450" indent="-171450" algn="l">
              <a:lnSpc>
                <a:spcPct val="75000"/>
              </a:lnSpc>
              <a:buFont typeface="Arial" panose="020B0604020202020204" pitchFamily="34" charset="0"/>
              <a:buChar char="•"/>
            </a:pPr>
            <a:endParaRPr lang="en-US" sz="600" b="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Data Wrangling:</a:t>
            </a:r>
            <a:r>
              <a:rPr lang="en-US" sz="2400" b="0" dirty="0">
                <a:latin typeface="Monserrat"/>
                <a:cs typeface="Times New Roman" panose="02020603050405020304" pitchFamily="18" charset="0"/>
              </a:rPr>
              <a:t> For the CollegeScorecard dataset, I created an anonymous function that checks each column for missing values, and then I dropped all columns with zero entries. Observations that were missing their institutions name, proportion of Pell recipients in their student population, their longitude and latitude, and their state were dropped. This left a total of 952 variables and 6186 observations. As I did my analyses, I created multi-layer filters to create the needed subsets. </a:t>
            </a: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Spatial Analysis:</a:t>
            </a:r>
            <a:r>
              <a:rPr lang="en-US" sz="2400" b="0" dirty="0">
                <a:latin typeface="Monserrat"/>
                <a:cs typeface="Times New Roman" panose="02020603050405020304" pitchFamily="18" charset="0"/>
              </a:rPr>
              <a:t> The census shapefiles and data from the packages tigris and tidycensus were used to create maps of the institutional locations by state. I joined together the polygons of the states that are provided in the shapefile with the latitude and longitude of each school from the CollegeScorecard data.</a:t>
            </a: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Nonparametric Binomial Distribution Test and Confidence Intervals:</a:t>
            </a:r>
            <a:r>
              <a:rPr lang="en-US" sz="2400" b="0" dirty="0">
                <a:latin typeface="Monserrat"/>
                <a:cs typeface="Times New Roman" panose="02020603050405020304" pitchFamily="18" charset="0"/>
              </a:rPr>
              <a:t> The binomial test was used to verify the National Center for Education Statistics’ claim that the average net price at a 4-year institution is $18,500. </a:t>
            </a: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K-sample Permutation Tests:</a:t>
            </a:r>
            <a:r>
              <a:rPr lang="en-US" sz="2400" b="0" dirty="0">
                <a:latin typeface="Monserrat"/>
                <a:cs typeface="Times New Roman" panose="02020603050405020304" pitchFamily="18" charset="0"/>
              </a:rPr>
              <a:t> The K-sample Permutation Test was used to analyze whether graduation rate quartiles predicted the loan default rate.</a:t>
            </a: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Permutation Tests on the Median</a:t>
            </a:r>
            <a:r>
              <a:rPr lang="en-US" sz="2400" b="0" dirty="0">
                <a:latin typeface="Monserrat"/>
                <a:cs typeface="Times New Roman" panose="02020603050405020304" pitchFamily="18" charset="0"/>
              </a:rPr>
              <a:t>: For majority and minority Pell schools, I tested to see if there was a difference between the median dropout rate, graduation rate, and the 2-year loan default rate.</a:t>
            </a:r>
            <a:endParaRPr lang="en-US" sz="240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Permutation test on the slope:</a:t>
            </a:r>
            <a:r>
              <a:rPr lang="en-US" sz="2400" b="0" dirty="0">
                <a:latin typeface="Monserrat"/>
                <a:cs typeface="Times New Roman" panose="02020603050405020304" pitchFamily="18" charset="0"/>
              </a:rPr>
              <a:t> The permutation test on the slope was used to determine if there was a relationship between independent and dependent student debt.</a:t>
            </a: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Geom_smooth</a:t>
            </a:r>
            <a:r>
              <a:rPr lang="en-US" sz="2400" b="0" dirty="0">
                <a:latin typeface="Monserrat"/>
                <a:cs typeface="Times New Roman" panose="02020603050405020304" pitchFamily="18" charset="0"/>
              </a:rPr>
              <a:t>: This function in ggplot was used to map the slope of independent student debt by dependent student debt over the state of the institution.</a:t>
            </a:r>
          </a:p>
          <a:p>
            <a:pPr marL="171450" indent="-171450" algn="l">
              <a:lnSpc>
                <a:spcPct val="75000"/>
              </a:lnSpc>
              <a:buFont typeface="Arial" panose="020B0604020202020204" pitchFamily="34" charset="0"/>
              <a:buChar char="•"/>
            </a:pPr>
            <a:r>
              <a:rPr lang="en-US" sz="2400" dirty="0">
                <a:latin typeface="Monserrat"/>
                <a:cs typeface="Times New Roman" panose="02020603050405020304" pitchFamily="18" charset="0"/>
              </a:rPr>
              <a:t>Graphics: </a:t>
            </a:r>
            <a:r>
              <a:rPr lang="en-US" sz="2400" b="0" dirty="0">
                <a:latin typeface="Monserrat"/>
                <a:cs typeface="Times New Roman" panose="02020603050405020304" pitchFamily="18" charset="0"/>
              </a:rPr>
              <a:t>Stratified waffle charts, stratified histograms, a stratified vertical bar chart, and a geofaceted map were used to visualize the findings.</a:t>
            </a:r>
            <a:endParaRPr lang="en-US" sz="2400" dirty="0">
              <a:latin typeface="Monserrat"/>
              <a:cs typeface="Times New Roman" panose="02020603050405020304" pitchFamily="18" charset="0"/>
            </a:endParaRPr>
          </a:p>
          <a:p>
            <a:pPr algn="l"/>
            <a:r>
              <a:rPr lang="en-US" sz="2400" b="0" u="sng" dirty="0">
                <a:latin typeface="Monserrat"/>
                <a:cs typeface="Times New Roman" panose="02020603050405020304" pitchFamily="18" charset="0"/>
              </a:rPr>
              <a:t> </a:t>
            </a:r>
          </a:p>
        </p:txBody>
      </p:sp>
      <p:pic>
        <p:nvPicPr>
          <p:cNvPr id="140" name="Picture 139" descr="Chart, bar chart&#10;&#10;Description automatically generated">
            <a:extLst>
              <a:ext uri="{FF2B5EF4-FFF2-40B4-BE49-F238E27FC236}">
                <a16:creationId xmlns:a16="http://schemas.microsoft.com/office/drawing/2014/main" id="{B0A7DF2F-DD2D-425F-B8CC-176DB267C2EB}"/>
              </a:ext>
            </a:extLst>
          </p:cNvPr>
          <p:cNvPicPr>
            <a:picLocks noChangeAspect="1"/>
          </p:cNvPicPr>
          <p:nvPr/>
        </p:nvPicPr>
        <p:blipFill rotWithShape="1">
          <a:blip r:embed="rId3"/>
          <a:srcRect l="1361" r="95914" b="3575"/>
          <a:stretch/>
        </p:blipFill>
        <p:spPr>
          <a:xfrm>
            <a:off x="673218" y="15946617"/>
            <a:ext cx="1062014" cy="13350240"/>
          </a:xfrm>
          <a:prstGeom prst="rect">
            <a:avLst/>
          </a:prstGeom>
        </p:spPr>
      </p:pic>
      <p:sp>
        <p:nvSpPr>
          <p:cNvPr id="83" name="Rectangle: Rounded Corners 82">
            <a:extLst>
              <a:ext uri="{FF2B5EF4-FFF2-40B4-BE49-F238E27FC236}">
                <a16:creationId xmlns:a16="http://schemas.microsoft.com/office/drawing/2014/main" id="{4D1A849F-A5E2-47DA-8505-D65BFF0F74CB}"/>
              </a:ext>
            </a:extLst>
          </p:cNvPr>
          <p:cNvSpPr/>
          <p:nvPr/>
        </p:nvSpPr>
        <p:spPr bwMode="auto">
          <a:xfrm>
            <a:off x="17415743" y="3605323"/>
            <a:ext cx="9721290" cy="608406"/>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1027" name="Text Box 3"/>
          <p:cNvSpPr txBox="1">
            <a:spLocks noChangeArrowheads="1"/>
          </p:cNvSpPr>
          <p:nvPr/>
        </p:nvSpPr>
        <p:spPr bwMode="auto">
          <a:xfrm>
            <a:off x="7306597" y="3064331"/>
            <a:ext cx="29337000" cy="59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nchor="t">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60000"/>
              </a:lnSpc>
            </a:pPr>
            <a:r>
              <a:rPr lang="en-US" sz="3600" b="0" dirty="0">
                <a:latin typeface="Monserrat"/>
                <a:cs typeface="Times New Roman"/>
              </a:rPr>
              <a:t>Faculty Advisor: Professor Susan Mathews Hardy and Professor J. Hathaway</a:t>
            </a:r>
          </a:p>
        </p:txBody>
      </p:sp>
      <p:sp>
        <p:nvSpPr>
          <p:cNvPr id="1033" name="Rectangle 51"/>
          <p:cNvSpPr>
            <a:spLocks noChangeArrowheads="1"/>
          </p:cNvSpPr>
          <p:nvPr/>
        </p:nvSpPr>
        <p:spPr bwMode="auto">
          <a:xfrm>
            <a:off x="2147483647" y="2147483647"/>
            <a:ext cx="2147482688"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p>
            <a:pPr algn="l" defTabSz="2259013">
              <a:lnSpc>
                <a:spcPct val="100000"/>
              </a:lnSpc>
              <a:spcBef>
                <a:spcPct val="0"/>
              </a:spcBef>
            </a:pPr>
            <a:r>
              <a:rPr lang="en-US" sz="7700" b="0"/>
              <a:t> </a:t>
            </a:r>
            <a:endParaRPr lang="en-US" sz="5900" b="0"/>
          </a:p>
        </p:txBody>
      </p:sp>
      <p:sp>
        <p:nvSpPr>
          <p:cNvPr id="1036" name="Text Box 89"/>
          <p:cNvSpPr txBox="1">
            <a:spLocks noChangeArrowheads="1"/>
          </p:cNvSpPr>
          <p:nvPr/>
        </p:nvSpPr>
        <p:spPr bwMode="auto">
          <a:xfrm>
            <a:off x="18619788" y="1143000"/>
            <a:ext cx="6318250" cy="76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endParaRPr lang="en-US"/>
          </a:p>
        </p:txBody>
      </p:sp>
      <p:pic>
        <p:nvPicPr>
          <p:cNvPr id="29"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005765" y="1037206"/>
            <a:ext cx="6936280" cy="191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C3595DA-11D0-9A4B-B0D5-356ABC62DD0B}"/>
              </a:ext>
            </a:extLst>
          </p:cNvPr>
          <p:cNvSpPr txBox="1"/>
          <p:nvPr/>
        </p:nvSpPr>
        <p:spPr>
          <a:xfrm>
            <a:off x="22078318" y="6654018"/>
            <a:ext cx="184731" cy="659732"/>
          </a:xfrm>
          <a:prstGeom prst="rect">
            <a:avLst/>
          </a:prstGeom>
          <a:noFill/>
        </p:spPr>
        <p:txBody>
          <a:bodyPr wrap="none" rtlCol="0">
            <a:spAutoFit/>
          </a:bodyPr>
          <a:lstStyle/>
          <a:p>
            <a:endParaRPr lang="en-US"/>
          </a:p>
        </p:txBody>
      </p:sp>
      <p:grpSp>
        <p:nvGrpSpPr>
          <p:cNvPr id="32" name="Group 31">
            <a:extLst>
              <a:ext uri="{FF2B5EF4-FFF2-40B4-BE49-F238E27FC236}">
                <a16:creationId xmlns:a16="http://schemas.microsoft.com/office/drawing/2014/main" id="{49BB1A5B-8DB0-4F92-98C4-72ACA4AE8603}"/>
              </a:ext>
            </a:extLst>
          </p:cNvPr>
          <p:cNvGrpSpPr/>
          <p:nvPr/>
        </p:nvGrpSpPr>
        <p:grpSpPr>
          <a:xfrm>
            <a:off x="11042940" y="15433322"/>
            <a:ext cx="21814901" cy="9692640"/>
            <a:chOff x="11204911" y="3767701"/>
            <a:chExt cx="21814901" cy="9692640"/>
          </a:xfrm>
        </p:grpSpPr>
        <p:pic>
          <p:nvPicPr>
            <p:cNvPr id="54" name="Picture 53" descr="A picture containing graphical user interface&#10;&#10;Description automatically generated">
              <a:extLst>
                <a:ext uri="{FF2B5EF4-FFF2-40B4-BE49-F238E27FC236}">
                  <a16:creationId xmlns:a16="http://schemas.microsoft.com/office/drawing/2014/main" id="{9D82EE1C-2BD5-496E-BC54-FA0FF3B96AA9}"/>
                </a:ext>
              </a:extLst>
            </p:cNvPr>
            <p:cNvPicPr>
              <a:picLocks noChangeAspect="1"/>
            </p:cNvPicPr>
            <p:nvPr/>
          </p:nvPicPr>
          <p:blipFill rotWithShape="1">
            <a:blip r:embed="rId5">
              <a:extLst>
                <a:ext uri="{28A0092B-C50C-407E-A947-70E740481C1C}">
                  <a14:useLocalDpi xmlns:a14="http://schemas.microsoft.com/office/drawing/2010/main" val="0"/>
                </a:ext>
              </a:extLst>
            </a:blip>
            <a:srcRect l="6931" t="6794" r="5525" b="2917"/>
            <a:stretch/>
          </p:blipFill>
          <p:spPr>
            <a:xfrm>
              <a:off x="11492214" y="4074172"/>
              <a:ext cx="21352361" cy="9290507"/>
            </a:xfrm>
            <a:prstGeom prst="rect">
              <a:avLst/>
            </a:prstGeom>
          </p:spPr>
        </p:pic>
        <p:sp>
          <p:nvSpPr>
            <p:cNvPr id="26" name="TextBox 25">
              <a:extLst>
                <a:ext uri="{FF2B5EF4-FFF2-40B4-BE49-F238E27FC236}">
                  <a16:creationId xmlns:a16="http://schemas.microsoft.com/office/drawing/2014/main" id="{63AB713B-BF0D-4330-ADFA-BF15AEE11C98}"/>
                </a:ext>
              </a:extLst>
            </p:cNvPr>
            <p:cNvSpPr txBox="1"/>
            <p:nvPr/>
          </p:nvSpPr>
          <p:spPr>
            <a:xfrm>
              <a:off x="15261695" y="4410289"/>
              <a:ext cx="11198801" cy="408125"/>
            </a:xfrm>
            <a:prstGeom prst="rect">
              <a:avLst/>
            </a:prstGeom>
            <a:noFill/>
          </p:spPr>
          <p:txBody>
            <a:bodyPr wrap="square" rtlCol="0">
              <a:spAutoFit/>
            </a:bodyPr>
            <a:lstStyle/>
            <a:p>
              <a:r>
                <a:rPr lang="en-US" sz="2900" b="0" dirty="0">
                  <a:latin typeface="Monserrat"/>
                </a:rPr>
                <a:t>Figure 2: Independent and Dependent Student Debt by State</a:t>
              </a:r>
            </a:p>
          </p:txBody>
        </p:sp>
        <p:sp>
          <p:nvSpPr>
            <p:cNvPr id="31" name="Rectangle: Rounded Corners 30">
              <a:extLst>
                <a:ext uri="{FF2B5EF4-FFF2-40B4-BE49-F238E27FC236}">
                  <a16:creationId xmlns:a16="http://schemas.microsoft.com/office/drawing/2014/main" id="{73C254A2-6B0B-40FF-A407-F6752F83A99B}"/>
                </a:ext>
              </a:extLst>
            </p:cNvPr>
            <p:cNvSpPr/>
            <p:nvPr/>
          </p:nvSpPr>
          <p:spPr bwMode="auto">
            <a:xfrm>
              <a:off x="11204911" y="3767701"/>
              <a:ext cx="21814901" cy="969264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dirty="0">
                <a:ln>
                  <a:noFill/>
                </a:ln>
                <a:solidFill>
                  <a:schemeClr val="tx1"/>
                </a:solidFill>
                <a:effectLst/>
                <a:latin typeface="Times New Roman" pitchFamily="18" charset="0"/>
              </a:endParaRPr>
            </a:p>
          </p:txBody>
        </p:sp>
      </p:grpSp>
      <p:sp>
        <p:nvSpPr>
          <p:cNvPr id="39" name="Rectangle: Rounded Corners 38">
            <a:extLst>
              <a:ext uri="{FF2B5EF4-FFF2-40B4-BE49-F238E27FC236}">
                <a16:creationId xmlns:a16="http://schemas.microsoft.com/office/drawing/2014/main" id="{4AB7514F-314F-42F4-A334-E52661430A4A}"/>
              </a:ext>
            </a:extLst>
          </p:cNvPr>
          <p:cNvSpPr/>
          <p:nvPr/>
        </p:nvSpPr>
        <p:spPr bwMode="auto">
          <a:xfrm>
            <a:off x="11887200" y="23897787"/>
            <a:ext cx="914400" cy="9144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86" name="Rectangle: Rounded Corners 85">
            <a:extLst>
              <a:ext uri="{FF2B5EF4-FFF2-40B4-BE49-F238E27FC236}">
                <a16:creationId xmlns:a16="http://schemas.microsoft.com/office/drawing/2014/main" id="{C0B46AB7-CFD2-4DD1-939C-C9FD5DC38586}"/>
              </a:ext>
            </a:extLst>
          </p:cNvPr>
          <p:cNvSpPr/>
          <p:nvPr/>
        </p:nvSpPr>
        <p:spPr bwMode="auto">
          <a:xfrm>
            <a:off x="414327" y="3624865"/>
            <a:ext cx="16841287" cy="612648"/>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796617EE-C8AB-4A66-8D58-CA46488B19B4}"/>
              </a:ext>
            </a:extLst>
          </p:cNvPr>
          <p:cNvSpPr txBox="1"/>
          <p:nvPr/>
        </p:nvSpPr>
        <p:spPr>
          <a:xfrm>
            <a:off x="412393" y="3715101"/>
            <a:ext cx="16841286" cy="5278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INTRODUCTION</a:t>
            </a:r>
          </a:p>
        </p:txBody>
      </p:sp>
      <p:pic>
        <p:nvPicPr>
          <p:cNvPr id="84" name="Picture 83" descr="A picture containing text, clipart, vector graphics&#10;&#10;Description automatically generated">
            <a:extLst>
              <a:ext uri="{FF2B5EF4-FFF2-40B4-BE49-F238E27FC236}">
                <a16:creationId xmlns:a16="http://schemas.microsoft.com/office/drawing/2014/main" id="{D3A77908-E423-4CB8-A405-FD734FB773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14233" y="524947"/>
            <a:ext cx="4953691" cy="1362265"/>
          </a:xfrm>
          <a:prstGeom prst="rect">
            <a:avLst/>
          </a:prstGeom>
        </p:spPr>
      </p:pic>
      <p:pic>
        <p:nvPicPr>
          <p:cNvPr id="97" name="Picture 96" descr="Icon&#10;&#10;Description automatically generated">
            <a:extLst>
              <a:ext uri="{FF2B5EF4-FFF2-40B4-BE49-F238E27FC236}">
                <a16:creationId xmlns:a16="http://schemas.microsoft.com/office/drawing/2014/main" id="{D6884995-2334-4F5D-A4A3-6B348775881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64131" y="1735243"/>
            <a:ext cx="1928199" cy="1546433"/>
          </a:xfrm>
          <a:prstGeom prst="rect">
            <a:avLst/>
          </a:prstGeom>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988432" y="569922"/>
            <a:ext cx="1892240" cy="1655710"/>
          </a:xfrm>
          <a:prstGeom prst="rect">
            <a:avLst/>
          </a:prstGeom>
        </p:spPr>
      </p:pic>
      <p:sp>
        <p:nvSpPr>
          <p:cNvPr id="100" name="Rectangle: Rounded Corners 99">
            <a:extLst>
              <a:ext uri="{FF2B5EF4-FFF2-40B4-BE49-F238E27FC236}">
                <a16:creationId xmlns:a16="http://schemas.microsoft.com/office/drawing/2014/main" id="{3A2B894B-9548-4D40-8876-406449334A0A}"/>
              </a:ext>
            </a:extLst>
          </p:cNvPr>
          <p:cNvSpPr/>
          <p:nvPr/>
        </p:nvSpPr>
        <p:spPr bwMode="auto">
          <a:xfrm>
            <a:off x="9064709" y="394141"/>
            <a:ext cx="26009212" cy="2505456"/>
          </a:xfrm>
          <a:prstGeom prst="roundRect">
            <a:avLst>
              <a:gd name="adj" fmla="val 1873"/>
            </a:avLst>
          </a:prstGeom>
          <a:solidFill>
            <a:srgbClr val="FFC629"/>
          </a:solid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95" name="TextBox 94">
            <a:extLst>
              <a:ext uri="{FF2B5EF4-FFF2-40B4-BE49-F238E27FC236}">
                <a16:creationId xmlns:a16="http://schemas.microsoft.com/office/drawing/2014/main" id="{79BADDAE-C080-426A-A981-2C147131B4D6}"/>
              </a:ext>
            </a:extLst>
          </p:cNvPr>
          <p:cNvSpPr txBox="1"/>
          <p:nvPr/>
        </p:nvSpPr>
        <p:spPr>
          <a:xfrm>
            <a:off x="9064708" y="515628"/>
            <a:ext cx="25931873" cy="2400657"/>
          </a:xfrm>
          <a:prstGeom prst="rect">
            <a:avLst/>
          </a:prstGeom>
          <a:noFill/>
        </p:spPr>
        <p:txBody>
          <a:bodyPr wrap="square" rtlCol="0">
            <a:spAutoFit/>
          </a:bodyPr>
          <a:lstStyle/>
          <a:p>
            <a:pPr defTabSz="2259013">
              <a:lnSpc>
                <a:spcPct val="100000"/>
              </a:lnSpc>
              <a:spcBef>
                <a:spcPts val="0"/>
              </a:spcBef>
            </a:pPr>
            <a:r>
              <a:rPr lang="en-US" sz="7200" dirty="0">
                <a:latin typeface="Monserrat"/>
                <a:cs typeface="Times New Roman"/>
              </a:rPr>
              <a:t>DOES THE PELL GRANT COME WITH A PRICE?</a:t>
            </a:r>
          </a:p>
          <a:p>
            <a:pPr defTabSz="2259013">
              <a:lnSpc>
                <a:spcPct val="100000"/>
              </a:lnSpc>
              <a:spcBef>
                <a:spcPts val="0"/>
              </a:spcBef>
            </a:pPr>
            <a:endParaRPr lang="en-US" sz="600" b="0" dirty="0">
              <a:latin typeface="Monserrat"/>
              <a:cs typeface="Times New Roman"/>
            </a:endParaRPr>
          </a:p>
          <a:p>
            <a:pPr defTabSz="2259013">
              <a:lnSpc>
                <a:spcPct val="100000"/>
              </a:lnSpc>
              <a:spcBef>
                <a:spcPts val="0"/>
              </a:spcBef>
            </a:pPr>
            <a:r>
              <a:rPr lang="en-US" sz="7200" b="0" dirty="0">
                <a:latin typeface="Monserrat"/>
                <a:cs typeface="Times New Roman"/>
              </a:rPr>
              <a:t>Nathaniel Jones</a:t>
            </a:r>
          </a:p>
        </p:txBody>
      </p:sp>
      <p:sp>
        <p:nvSpPr>
          <p:cNvPr id="73" name="TextBox 72">
            <a:extLst>
              <a:ext uri="{FF2B5EF4-FFF2-40B4-BE49-F238E27FC236}">
                <a16:creationId xmlns:a16="http://schemas.microsoft.com/office/drawing/2014/main" id="{F0DE9AB7-A98C-45C5-8329-894280BD9CD5}"/>
              </a:ext>
            </a:extLst>
          </p:cNvPr>
          <p:cNvSpPr txBox="1"/>
          <p:nvPr/>
        </p:nvSpPr>
        <p:spPr>
          <a:xfrm>
            <a:off x="17401047" y="3768893"/>
            <a:ext cx="9721289" cy="5278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METHODS</a:t>
            </a:r>
          </a:p>
        </p:txBody>
      </p:sp>
      <p:grpSp>
        <p:nvGrpSpPr>
          <p:cNvPr id="114" name="Group 113">
            <a:extLst>
              <a:ext uri="{FF2B5EF4-FFF2-40B4-BE49-F238E27FC236}">
                <a16:creationId xmlns:a16="http://schemas.microsoft.com/office/drawing/2014/main" id="{DB0328FB-FB39-4869-B871-A6B3F6C53164}"/>
              </a:ext>
            </a:extLst>
          </p:cNvPr>
          <p:cNvGrpSpPr/>
          <p:nvPr/>
        </p:nvGrpSpPr>
        <p:grpSpPr>
          <a:xfrm>
            <a:off x="412393" y="14753252"/>
            <a:ext cx="43064012" cy="612648"/>
            <a:chOff x="31886010" y="14229715"/>
            <a:chExt cx="10786422" cy="838512"/>
          </a:xfrm>
        </p:grpSpPr>
        <p:sp>
          <p:nvSpPr>
            <p:cNvPr id="115" name="Rectangle: Rounded Corners 114">
              <a:extLst>
                <a:ext uri="{FF2B5EF4-FFF2-40B4-BE49-F238E27FC236}">
                  <a16:creationId xmlns:a16="http://schemas.microsoft.com/office/drawing/2014/main" id="{C869B299-2572-4888-9773-58E61CB4FE43}"/>
                </a:ext>
              </a:extLst>
            </p:cNvPr>
            <p:cNvSpPr/>
            <p:nvPr/>
          </p:nvSpPr>
          <p:spPr bwMode="auto">
            <a:xfrm>
              <a:off x="31886010" y="14229715"/>
              <a:ext cx="10786422" cy="780550"/>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a:ln>
                  <a:noFill/>
                </a:ln>
                <a:solidFill>
                  <a:schemeClr val="tx1"/>
                </a:solidFill>
                <a:effectLst/>
                <a:latin typeface="Monserrat"/>
              </a:endParaRPr>
            </a:p>
          </p:txBody>
        </p:sp>
        <p:sp>
          <p:nvSpPr>
            <p:cNvPr id="116" name="TextBox 115">
              <a:extLst>
                <a:ext uri="{FF2B5EF4-FFF2-40B4-BE49-F238E27FC236}">
                  <a16:creationId xmlns:a16="http://schemas.microsoft.com/office/drawing/2014/main" id="{1D5B89A2-9E56-4CB7-9990-677EE1D756C0}"/>
                </a:ext>
              </a:extLst>
            </p:cNvPr>
            <p:cNvSpPr txBox="1"/>
            <p:nvPr/>
          </p:nvSpPr>
          <p:spPr>
            <a:xfrm>
              <a:off x="31886010" y="14364208"/>
              <a:ext cx="10729377" cy="7040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RESULTS</a:t>
              </a:r>
            </a:p>
          </p:txBody>
        </p:sp>
      </p:grpSp>
      <p:grpSp>
        <p:nvGrpSpPr>
          <p:cNvPr id="33" name="Group 32">
            <a:extLst>
              <a:ext uri="{FF2B5EF4-FFF2-40B4-BE49-F238E27FC236}">
                <a16:creationId xmlns:a16="http://schemas.microsoft.com/office/drawing/2014/main" id="{B3E8BD59-6719-49DA-B795-623C235315DD}"/>
              </a:ext>
            </a:extLst>
          </p:cNvPr>
          <p:cNvGrpSpPr/>
          <p:nvPr/>
        </p:nvGrpSpPr>
        <p:grpSpPr>
          <a:xfrm>
            <a:off x="22326119" y="25268316"/>
            <a:ext cx="10535046" cy="7296285"/>
            <a:chOff x="11305224" y="24846332"/>
            <a:chExt cx="10535046" cy="7296285"/>
          </a:xfrm>
        </p:grpSpPr>
        <p:grpSp>
          <p:nvGrpSpPr>
            <p:cNvPr id="13" name="Group 12">
              <a:extLst>
                <a:ext uri="{FF2B5EF4-FFF2-40B4-BE49-F238E27FC236}">
                  <a16:creationId xmlns:a16="http://schemas.microsoft.com/office/drawing/2014/main" id="{452BEAB5-E33D-4A08-A87E-4F4DFE9C26D1}"/>
                </a:ext>
              </a:extLst>
            </p:cNvPr>
            <p:cNvGrpSpPr/>
            <p:nvPr/>
          </p:nvGrpSpPr>
          <p:grpSpPr>
            <a:xfrm>
              <a:off x="11477405" y="24929456"/>
              <a:ext cx="10362865" cy="7062646"/>
              <a:chOff x="11705231" y="24924459"/>
              <a:chExt cx="9144000" cy="6008514"/>
            </a:xfrm>
          </p:grpSpPr>
          <p:sp>
            <p:nvSpPr>
              <p:cNvPr id="67" name="TextBox 66">
                <a:extLst>
                  <a:ext uri="{FF2B5EF4-FFF2-40B4-BE49-F238E27FC236}">
                    <a16:creationId xmlns:a16="http://schemas.microsoft.com/office/drawing/2014/main" id="{24E858BA-662B-4233-BEA5-A5FBED5CDD99}"/>
                  </a:ext>
                </a:extLst>
              </p:cNvPr>
              <p:cNvSpPr txBox="1"/>
              <p:nvPr/>
            </p:nvSpPr>
            <p:spPr>
              <a:xfrm>
                <a:off x="12681450" y="24924459"/>
                <a:ext cx="7051077" cy="458219"/>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2900" b="0" dirty="0">
                    <a:solidFill>
                      <a:prstClr val="black"/>
                    </a:solidFill>
                    <a:latin typeface="Monserrat"/>
                  </a:rPr>
                  <a:t>Figure 6: Default Rate Stratified by Graduation Rate</a:t>
                </a:r>
              </a:p>
            </p:txBody>
          </p:sp>
          <p:pic>
            <p:nvPicPr>
              <p:cNvPr id="12" name="Picture 11">
                <a:extLst>
                  <a:ext uri="{FF2B5EF4-FFF2-40B4-BE49-F238E27FC236}">
                    <a16:creationId xmlns:a16="http://schemas.microsoft.com/office/drawing/2014/main" id="{C83E333A-F670-42AB-A096-ACF986B4974A}"/>
                  </a:ext>
                </a:extLst>
              </p:cNvPr>
              <p:cNvPicPr>
                <a:picLocks noChangeAspect="1"/>
              </p:cNvPicPr>
              <p:nvPr/>
            </p:nvPicPr>
            <p:blipFill>
              <a:blip r:embed="rId9"/>
              <a:stretch>
                <a:fillRect/>
              </a:stretch>
            </p:blipFill>
            <p:spPr>
              <a:xfrm>
                <a:off x="11705231" y="25392348"/>
                <a:ext cx="9144000" cy="5540625"/>
              </a:xfrm>
              <a:prstGeom prst="rect">
                <a:avLst/>
              </a:prstGeom>
            </p:spPr>
          </p:pic>
        </p:grpSp>
        <p:sp>
          <p:nvSpPr>
            <p:cNvPr id="117" name="Rectangle: Rounded Corners 116">
              <a:extLst>
                <a:ext uri="{FF2B5EF4-FFF2-40B4-BE49-F238E27FC236}">
                  <a16:creationId xmlns:a16="http://schemas.microsoft.com/office/drawing/2014/main" id="{4BE1A122-69C8-4F0A-95A4-7E7EE1B2E7AE}"/>
                </a:ext>
              </a:extLst>
            </p:cNvPr>
            <p:cNvSpPr/>
            <p:nvPr/>
          </p:nvSpPr>
          <p:spPr bwMode="auto">
            <a:xfrm>
              <a:off x="11305224" y="24846332"/>
              <a:ext cx="10535046" cy="7296285"/>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sp>
        <p:nvSpPr>
          <p:cNvPr id="88" name="Rectangle: Rounded Corners 87">
            <a:extLst>
              <a:ext uri="{FF2B5EF4-FFF2-40B4-BE49-F238E27FC236}">
                <a16:creationId xmlns:a16="http://schemas.microsoft.com/office/drawing/2014/main" id="{B1172C6C-2D19-4C71-B523-CD3D9AE023D1}"/>
              </a:ext>
            </a:extLst>
          </p:cNvPr>
          <p:cNvSpPr/>
          <p:nvPr/>
        </p:nvSpPr>
        <p:spPr bwMode="auto">
          <a:xfrm>
            <a:off x="27323087" y="3617696"/>
            <a:ext cx="16093903" cy="612648"/>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dirty="0">
              <a:ln>
                <a:noFill/>
              </a:ln>
              <a:solidFill>
                <a:schemeClr val="tx1"/>
              </a:solidFill>
              <a:effectLst/>
              <a:latin typeface="Monserrat"/>
            </a:endParaRPr>
          </a:p>
        </p:txBody>
      </p:sp>
      <p:sp>
        <p:nvSpPr>
          <p:cNvPr id="28" name="TextBox 27">
            <a:extLst>
              <a:ext uri="{FF2B5EF4-FFF2-40B4-BE49-F238E27FC236}">
                <a16:creationId xmlns:a16="http://schemas.microsoft.com/office/drawing/2014/main" id="{BF7ED615-DF0E-4C98-8685-880EB5C798F9}"/>
              </a:ext>
            </a:extLst>
          </p:cNvPr>
          <p:cNvSpPr txBox="1"/>
          <p:nvPr/>
        </p:nvSpPr>
        <p:spPr>
          <a:xfrm>
            <a:off x="27380452" y="3761685"/>
            <a:ext cx="16093901" cy="49754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CONCLUSIONS</a:t>
            </a:r>
          </a:p>
        </p:txBody>
      </p:sp>
      <p:grpSp>
        <p:nvGrpSpPr>
          <p:cNvPr id="48" name="Group 47">
            <a:extLst>
              <a:ext uri="{FF2B5EF4-FFF2-40B4-BE49-F238E27FC236}">
                <a16:creationId xmlns:a16="http://schemas.microsoft.com/office/drawing/2014/main" id="{41B9616E-3547-46DB-AE95-CA803C4C9D51}"/>
              </a:ext>
            </a:extLst>
          </p:cNvPr>
          <p:cNvGrpSpPr/>
          <p:nvPr/>
        </p:nvGrpSpPr>
        <p:grpSpPr>
          <a:xfrm>
            <a:off x="8559176" y="25263774"/>
            <a:ext cx="13710792" cy="7296912"/>
            <a:chOff x="8559176" y="24474058"/>
            <a:chExt cx="13710792" cy="7296912"/>
          </a:xfrm>
        </p:grpSpPr>
        <p:grpSp>
          <p:nvGrpSpPr>
            <p:cNvPr id="46" name="Group 45">
              <a:extLst>
                <a:ext uri="{FF2B5EF4-FFF2-40B4-BE49-F238E27FC236}">
                  <a16:creationId xmlns:a16="http://schemas.microsoft.com/office/drawing/2014/main" id="{5959DC71-5147-4F4E-A274-2425C23E52DD}"/>
                </a:ext>
              </a:extLst>
            </p:cNvPr>
            <p:cNvGrpSpPr/>
            <p:nvPr/>
          </p:nvGrpSpPr>
          <p:grpSpPr>
            <a:xfrm>
              <a:off x="8559176" y="24474058"/>
              <a:ext cx="13710792" cy="7296912"/>
              <a:chOff x="8559176" y="24474058"/>
              <a:chExt cx="13710792" cy="7296912"/>
            </a:xfrm>
          </p:grpSpPr>
          <p:pic>
            <p:nvPicPr>
              <p:cNvPr id="108" name="Picture 107">
                <a:extLst>
                  <a:ext uri="{FF2B5EF4-FFF2-40B4-BE49-F238E27FC236}">
                    <a16:creationId xmlns:a16="http://schemas.microsoft.com/office/drawing/2014/main" id="{FBF42B6B-ADC3-4368-9041-10D466554576}"/>
                  </a:ext>
                </a:extLst>
              </p:cNvPr>
              <p:cNvPicPr>
                <a:picLocks/>
              </p:cNvPicPr>
              <p:nvPr/>
            </p:nvPicPr>
            <p:blipFill>
              <a:blip r:embed="rId10"/>
              <a:stretch>
                <a:fillRect/>
              </a:stretch>
            </p:blipFill>
            <p:spPr>
              <a:xfrm>
                <a:off x="10861482" y="24860149"/>
                <a:ext cx="11228832" cy="6592824"/>
              </a:xfrm>
              <a:prstGeom prst="rect">
                <a:avLst/>
              </a:prstGeom>
            </p:spPr>
          </p:pic>
          <p:grpSp>
            <p:nvGrpSpPr>
              <p:cNvPr id="27" name="Group 26">
                <a:extLst>
                  <a:ext uri="{FF2B5EF4-FFF2-40B4-BE49-F238E27FC236}">
                    <a16:creationId xmlns:a16="http://schemas.microsoft.com/office/drawing/2014/main" id="{2D302C1C-2D94-4B88-8D8C-D6E3656D608C}"/>
                  </a:ext>
                </a:extLst>
              </p:cNvPr>
              <p:cNvGrpSpPr/>
              <p:nvPr/>
            </p:nvGrpSpPr>
            <p:grpSpPr>
              <a:xfrm>
                <a:off x="8559176" y="24474058"/>
                <a:ext cx="13710792" cy="7296912"/>
                <a:chOff x="46570827" y="17545862"/>
                <a:chExt cx="13710792" cy="7296912"/>
              </a:xfrm>
            </p:grpSpPr>
            <p:sp>
              <p:nvSpPr>
                <p:cNvPr id="79" name="Rectangle: Rounded Corners 78">
                  <a:extLst>
                    <a:ext uri="{FF2B5EF4-FFF2-40B4-BE49-F238E27FC236}">
                      <a16:creationId xmlns:a16="http://schemas.microsoft.com/office/drawing/2014/main" id="{1302070D-4B19-41D7-9CE5-E9FAAE115466}"/>
                    </a:ext>
                  </a:extLst>
                </p:cNvPr>
                <p:cNvSpPr/>
                <p:nvPr/>
              </p:nvSpPr>
              <p:spPr bwMode="auto">
                <a:xfrm>
                  <a:off x="49054591" y="17545862"/>
                  <a:ext cx="11227028" cy="7296912"/>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nvGrpSpPr>
                <p:cNvPr id="20" name="Group 19">
                  <a:extLst>
                    <a:ext uri="{FF2B5EF4-FFF2-40B4-BE49-F238E27FC236}">
                      <a16:creationId xmlns:a16="http://schemas.microsoft.com/office/drawing/2014/main" id="{8E7C84ED-984C-4ABF-81E2-D2DB1DE1D558}"/>
                    </a:ext>
                  </a:extLst>
                </p:cNvPr>
                <p:cNvGrpSpPr/>
                <p:nvPr/>
              </p:nvGrpSpPr>
              <p:grpSpPr>
                <a:xfrm>
                  <a:off x="46570827" y="17786416"/>
                  <a:ext cx="11330577" cy="5548183"/>
                  <a:chOff x="18673864" y="19099036"/>
                  <a:chExt cx="11330577" cy="5548183"/>
                </a:xfrm>
              </p:grpSpPr>
              <p:sp>
                <p:nvSpPr>
                  <p:cNvPr id="111" name="TextBox 110">
                    <a:extLst>
                      <a:ext uri="{FF2B5EF4-FFF2-40B4-BE49-F238E27FC236}">
                        <a16:creationId xmlns:a16="http://schemas.microsoft.com/office/drawing/2014/main" id="{9E91BBB6-462A-4FB0-ABE3-0D3AF21FBCE2}"/>
                      </a:ext>
                    </a:extLst>
                  </p:cNvPr>
                  <p:cNvSpPr txBox="1"/>
                  <p:nvPr/>
                </p:nvSpPr>
                <p:spPr>
                  <a:xfrm>
                    <a:off x="18673864" y="24239094"/>
                    <a:ext cx="10698480" cy="408125"/>
                  </a:xfrm>
                  <a:prstGeom prst="rect">
                    <a:avLst/>
                  </a:prstGeom>
                  <a:noFill/>
                </p:spPr>
                <p:txBody>
                  <a:bodyPr wrap="square" rtlCol="0">
                    <a:spAutoFit/>
                  </a:bodyPr>
                  <a:lstStyle/>
                  <a:p>
                    <a:r>
                      <a:rPr lang="en-US" sz="2900" b="0" dirty="0">
                        <a:latin typeface="Monserrat"/>
                      </a:rPr>
                      <a:t>1 block = 20 schools</a:t>
                    </a:r>
                  </a:p>
                </p:txBody>
              </p:sp>
              <p:sp>
                <p:nvSpPr>
                  <p:cNvPr id="102" name="TextBox 101">
                    <a:extLst>
                      <a:ext uri="{FF2B5EF4-FFF2-40B4-BE49-F238E27FC236}">
                        <a16:creationId xmlns:a16="http://schemas.microsoft.com/office/drawing/2014/main" id="{BC384C0B-1124-4CE2-8CB7-5153C1E6E814}"/>
                      </a:ext>
                    </a:extLst>
                  </p:cNvPr>
                  <p:cNvSpPr txBox="1"/>
                  <p:nvPr/>
                </p:nvSpPr>
                <p:spPr>
                  <a:xfrm>
                    <a:off x="21444931" y="19099036"/>
                    <a:ext cx="8559510" cy="408125"/>
                  </a:xfrm>
                  <a:prstGeom prst="rect">
                    <a:avLst/>
                  </a:prstGeom>
                  <a:noFill/>
                </p:spPr>
                <p:txBody>
                  <a:bodyPr wrap="square" rtlCol="0">
                    <a:spAutoFit/>
                  </a:bodyPr>
                  <a:lstStyle/>
                  <a:p>
                    <a:r>
                      <a:rPr lang="en-US" sz="2900" b="0" dirty="0">
                        <a:latin typeface="Monserrat"/>
                      </a:rPr>
                      <a:t>Figure 5: Breakdown of Pell, Years, and Control</a:t>
                    </a:r>
                  </a:p>
                </p:txBody>
              </p:sp>
            </p:grpSp>
          </p:grpSp>
        </p:grpSp>
        <p:sp>
          <p:nvSpPr>
            <p:cNvPr id="109" name="Rectangle 108">
              <a:extLst>
                <a:ext uri="{FF2B5EF4-FFF2-40B4-BE49-F238E27FC236}">
                  <a16:creationId xmlns:a16="http://schemas.microsoft.com/office/drawing/2014/main" id="{B18875BF-294C-40D2-9C03-B2342D7644C8}"/>
                </a:ext>
              </a:extLst>
            </p:cNvPr>
            <p:cNvSpPr/>
            <p:nvPr/>
          </p:nvSpPr>
          <p:spPr bwMode="auto">
            <a:xfrm>
              <a:off x="12216029" y="29932839"/>
              <a:ext cx="132342" cy="133865"/>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65" name="Group 64">
            <a:extLst>
              <a:ext uri="{FF2B5EF4-FFF2-40B4-BE49-F238E27FC236}">
                <a16:creationId xmlns:a16="http://schemas.microsoft.com/office/drawing/2014/main" id="{0C39DA11-1C47-4949-A43E-74E482CC0736}"/>
              </a:ext>
            </a:extLst>
          </p:cNvPr>
          <p:cNvGrpSpPr/>
          <p:nvPr/>
        </p:nvGrpSpPr>
        <p:grpSpPr>
          <a:xfrm>
            <a:off x="1268528" y="29915592"/>
            <a:ext cx="8961120" cy="2602920"/>
            <a:chOff x="414329" y="28861104"/>
            <a:chExt cx="10151624" cy="3584045"/>
          </a:xfrm>
        </p:grpSpPr>
        <p:grpSp>
          <p:nvGrpSpPr>
            <p:cNvPr id="41" name="Group 40">
              <a:extLst>
                <a:ext uri="{FF2B5EF4-FFF2-40B4-BE49-F238E27FC236}">
                  <a16:creationId xmlns:a16="http://schemas.microsoft.com/office/drawing/2014/main" id="{44A4952A-5B46-4CF9-8046-A63D5BBCFE3F}"/>
                </a:ext>
              </a:extLst>
            </p:cNvPr>
            <p:cNvGrpSpPr/>
            <p:nvPr/>
          </p:nvGrpSpPr>
          <p:grpSpPr>
            <a:xfrm>
              <a:off x="414329" y="28861104"/>
              <a:ext cx="10151624" cy="3584045"/>
              <a:chOff x="473169" y="27718181"/>
              <a:chExt cx="10151624" cy="3584045"/>
            </a:xfrm>
          </p:grpSpPr>
          <p:grpSp>
            <p:nvGrpSpPr>
              <p:cNvPr id="77" name="Group 76">
                <a:extLst>
                  <a:ext uri="{FF2B5EF4-FFF2-40B4-BE49-F238E27FC236}">
                    <a16:creationId xmlns:a16="http://schemas.microsoft.com/office/drawing/2014/main" id="{B9A62EF1-C695-4F0B-9E3A-B8FAED2990C4}"/>
                  </a:ext>
                </a:extLst>
              </p:cNvPr>
              <p:cNvGrpSpPr/>
              <p:nvPr/>
            </p:nvGrpSpPr>
            <p:grpSpPr>
              <a:xfrm>
                <a:off x="5582741" y="27718181"/>
                <a:ext cx="5042052" cy="969264"/>
                <a:chOff x="346010" y="13080476"/>
                <a:chExt cx="10080587" cy="969264"/>
              </a:xfrm>
            </p:grpSpPr>
            <p:sp>
              <p:nvSpPr>
                <p:cNvPr id="87" name="Rectangle: Rounded Corners 86">
                  <a:extLst>
                    <a:ext uri="{FF2B5EF4-FFF2-40B4-BE49-F238E27FC236}">
                      <a16:creationId xmlns:a16="http://schemas.microsoft.com/office/drawing/2014/main" id="{D95CE84D-4721-4492-B978-8FF027B8634B}"/>
                    </a:ext>
                  </a:extLst>
                </p:cNvPr>
                <p:cNvSpPr/>
                <p:nvPr/>
              </p:nvSpPr>
              <p:spPr bwMode="auto">
                <a:xfrm>
                  <a:off x="346012" y="13080476"/>
                  <a:ext cx="10080585" cy="96926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40" name="TextBox 39">
                  <a:extLst>
                    <a:ext uri="{FF2B5EF4-FFF2-40B4-BE49-F238E27FC236}">
                      <a16:creationId xmlns:a16="http://schemas.microsoft.com/office/drawing/2014/main" id="{951E50B3-25C6-44B1-B740-FC78C6FF5F55}"/>
                    </a:ext>
                  </a:extLst>
                </p:cNvPr>
                <p:cNvSpPr txBox="1"/>
                <p:nvPr/>
              </p:nvSpPr>
              <p:spPr>
                <a:xfrm>
                  <a:off x="346010" y="13264449"/>
                  <a:ext cx="9940346" cy="7346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GitHub CODE</a:t>
                  </a:r>
                </a:p>
              </p:txBody>
            </p:sp>
          </p:grpSp>
          <p:pic>
            <p:nvPicPr>
              <p:cNvPr id="93" name="Picture 92" descr="Qr code&#10;&#10;Description automatically generated">
                <a:extLst>
                  <a:ext uri="{FF2B5EF4-FFF2-40B4-BE49-F238E27FC236}">
                    <a16:creationId xmlns:a16="http://schemas.microsoft.com/office/drawing/2014/main" id="{D2DBCD84-5535-467C-9B3A-E2EE443CD97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6040" t="44684" r="25838" b="12665"/>
              <a:stretch/>
            </p:blipFill>
            <p:spPr>
              <a:xfrm>
                <a:off x="1599210" y="28680965"/>
                <a:ext cx="2698525" cy="2621261"/>
              </a:xfrm>
              <a:prstGeom prst="rect">
                <a:avLst/>
              </a:prstGeom>
            </p:spPr>
          </p:pic>
          <p:grpSp>
            <p:nvGrpSpPr>
              <p:cNvPr id="74" name="Group 73">
                <a:extLst>
                  <a:ext uri="{FF2B5EF4-FFF2-40B4-BE49-F238E27FC236}">
                    <a16:creationId xmlns:a16="http://schemas.microsoft.com/office/drawing/2014/main" id="{A9EEF984-5734-4813-B10A-901C3FCAB5E9}"/>
                  </a:ext>
                </a:extLst>
              </p:cNvPr>
              <p:cNvGrpSpPr/>
              <p:nvPr/>
            </p:nvGrpSpPr>
            <p:grpSpPr>
              <a:xfrm>
                <a:off x="473169" y="27737924"/>
                <a:ext cx="4967551" cy="969264"/>
                <a:chOff x="305282" y="13090898"/>
                <a:chExt cx="10607507" cy="978946"/>
              </a:xfrm>
            </p:grpSpPr>
            <p:sp>
              <p:nvSpPr>
                <p:cNvPr id="75" name="Rectangle: Rounded Corners 74">
                  <a:extLst>
                    <a:ext uri="{FF2B5EF4-FFF2-40B4-BE49-F238E27FC236}">
                      <a16:creationId xmlns:a16="http://schemas.microsoft.com/office/drawing/2014/main" id="{3BFD85FB-37B6-463D-BFDD-3105F6371C07}"/>
                    </a:ext>
                  </a:extLst>
                </p:cNvPr>
                <p:cNvSpPr/>
                <p:nvPr/>
              </p:nvSpPr>
              <p:spPr bwMode="auto">
                <a:xfrm>
                  <a:off x="381717" y="13090898"/>
                  <a:ext cx="10531072" cy="978946"/>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76" name="TextBox 75">
                  <a:extLst>
                    <a:ext uri="{FF2B5EF4-FFF2-40B4-BE49-F238E27FC236}">
                      <a16:creationId xmlns:a16="http://schemas.microsoft.com/office/drawing/2014/main" id="{6105D6B3-4EDE-4B3B-A215-F56C498C133D}"/>
                    </a:ext>
                  </a:extLst>
                </p:cNvPr>
                <p:cNvSpPr txBox="1"/>
                <p:nvPr/>
              </p:nvSpPr>
              <p:spPr>
                <a:xfrm>
                  <a:off x="305282" y="13264311"/>
                  <a:ext cx="10429999" cy="74202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LinkedIn</a:t>
                  </a:r>
                </a:p>
              </p:txBody>
            </p:sp>
          </p:grpSp>
        </p:grpSp>
        <p:pic>
          <p:nvPicPr>
            <p:cNvPr id="112" name="Picture 111" descr="Qr code&#10;&#10;Description automatically generated">
              <a:extLst>
                <a:ext uri="{FF2B5EF4-FFF2-40B4-BE49-F238E27FC236}">
                  <a16:creationId xmlns:a16="http://schemas.microsoft.com/office/drawing/2014/main" id="{1EC19D6A-57E5-4A27-90BF-C312164354EF}"/>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6910357" y="29881354"/>
              <a:ext cx="2514600" cy="2514599"/>
            </a:xfrm>
            <a:prstGeom prst="rect">
              <a:avLst/>
            </a:prstGeom>
          </p:spPr>
        </p:pic>
      </p:grpSp>
      <p:cxnSp>
        <p:nvCxnSpPr>
          <p:cNvPr id="63" name="Straight Connector 62">
            <a:extLst>
              <a:ext uri="{FF2B5EF4-FFF2-40B4-BE49-F238E27FC236}">
                <a16:creationId xmlns:a16="http://schemas.microsoft.com/office/drawing/2014/main" id="{E2988D63-F54E-47B9-8C12-60F3C7853EBC}"/>
              </a:ext>
            </a:extLst>
          </p:cNvPr>
          <p:cNvCxnSpPr/>
          <p:nvPr/>
        </p:nvCxnSpPr>
        <p:spPr bwMode="auto">
          <a:xfrm>
            <a:off x="490966" y="3179776"/>
            <a:ext cx="17462986" cy="0"/>
          </a:xfrm>
          <a:prstGeom prst="line">
            <a:avLst/>
          </a:prstGeom>
          <a:noFill/>
          <a:ln w="9525" cap="flat" cmpd="sng" algn="ctr">
            <a:noFill/>
            <a:prstDash val="solid"/>
            <a:round/>
            <a:headEnd type="none" w="med" len="med"/>
            <a:tailEnd type="none" w="med" len="med"/>
          </a:ln>
          <a:effectLst/>
        </p:spPr>
      </p:cxnSp>
      <p:sp>
        <p:nvSpPr>
          <p:cNvPr id="123" name="TextBox 122">
            <a:extLst>
              <a:ext uri="{FF2B5EF4-FFF2-40B4-BE49-F238E27FC236}">
                <a16:creationId xmlns:a16="http://schemas.microsoft.com/office/drawing/2014/main" id="{92963EF1-D403-402D-9930-54293E184D6D}"/>
              </a:ext>
            </a:extLst>
          </p:cNvPr>
          <p:cNvSpPr txBox="1"/>
          <p:nvPr/>
        </p:nvSpPr>
        <p:spPr>
          <a:xfrm>
            <a:off x="412393" y="4399809"/>
            <a:ext cx="8388707" cy="3992183"/>
          </a:xfrm>
          <a:prstGeom prst="rect">
            <a:avLst/>
          </a:prstGeom>
          <a:noFill/>
          <a:ln>
            <a:noFill/>
          </a:ln>
        </p:spPr>
        <p:txBody>
          <a:bodyPr wrap="square" rtlCol="0">
            <a:spAutoFit/>
          </a:bodyPr>
          <a:lstStyle/>
          <a:p>
            <a:pPr algn="just"/>
            <a:r>
              <a:rPr lang="en-US" sz="2400" b="0" dirty="0">
                <a:latin typeface="Monserrat"/>
                <a:cs typeface="Times New Roman" panose="02020603050405020304" pitchFamily="18" charset="0"/>
              </a:rPr>
              <a:t>The goal of this research is to use the CollegeScorecard dataset to determine which post-secondary schools and states are helping low-income students succeed. This success is measured by the institution’s student graduation rate, loan default rate two years after graduation, dropout rate, and the typical amount of debt acquired by an independent student or a dependent student with their parent as they exit the institution, either by graduating or dropping out. The proportion of students still trying to finish their degree 8 years after their first enrollment is 0.4%, I am one of those 0.4%. I had to learn the implications of the dependency status the hard way. I had to find a way to attend school, even when I was homeless, had medical issues, and could not afford food. I had to learn financial and life lessons that are usually taught by the family. </a:t>
            </a:r>
          </a:p>
          <a:p>
            <a:pPr algn="just"/>
            <a:endParaRPr lang="en-US" sz="2900" dirty="0">
              <a:latin typeface="Monserrat"/>
              <a:cs typeface="Times New Roman" panose="02020603050405020304" pitchFamily="18" charset="0"/>
            </a:endParaRPr>
          </a:p>
        </p:txBody>
      </p:sp>
      <p:sp>
        <p:nvSpPr>
          <p:cNvPr id="124" name="TextBox 123">
            <a:extLst>
              <a:ext uri="{FF2B5EF4-FFF2-40B4-BE49-F238E27FC236}">
                <a16:creationId xmlns:a16="http://schemas.microsoft.com/office/drawing/2014/main" id="{2F4F4340-4B79-4AFB-A99B-65FC266F8601}"/>
              </a:ext>
            </a:extLst>
          </p:cNvPr>
          <p:cNvSpPr txBox="1"/>
          <p:nvPr/>
        </p:nvSpPr>
        <p:spPr>
          <a:xfrm>
            <a:off x="9064708" y="4412349"/>
            <a:ext cx="8190906" cy="4505401"/>
          </a:xfrm>
          <a:prstGeom prst="rect">
            <a:avLst/>
          </a:prstGeom>
          <a:noFill/>
          <a:ln>
            <a:noFill/>
          </a:ln>
        </p:spPr>
        <p:txBody>
          <a:bodyPr wrap="square" rtlCol="0">
            <a:spAutoFit/>
          </a:bodyPr>
          <a:lstStyle/>
          <a:p>
            <a:pPr algn="just"/>
            <a:r>
              <a:rPr lang="en-US" sz="2400" b="0" dirty="0">
                <a:latin typeface="Monserrat"/>
                <a:cs typeface="Times New Roman" panose="02020603050405020304" pitchFamily="18" charset="0"/>
              </a:rPr>
              <a:t>I propose that an educational institution provide mandatory training on the implications of dependent and independent status, as to whether the student will receive any of the parental loans that are taken out in their behalf. In addition, 4-year institutions, which have the majority of their student populations receiving a Pell grant, have lower graduation rates and higher dropout rates, resulting in higher loan default rates 2 years after the student leaves the institution. Educational institutions need to take their stewardship of Pell grant recipients seriously by providing coaching that will help them with academic success—skills that a high-income family generally provide for their children. By meeting the needs of Pell grant recipients, they will better meet the needs of all students at their institutions.</a:t>
            </a:r>
          </a:p>
          <a:p>
            <a:pPr marL="171450" indent="-171450" algn="just">
              <a:buFont typeface="Arial" panose="020B0604020202020204" pitchFamily="34" charset="0"/>
              <a:buChar char="•"/>
            </a:pPr>
            <a:endParaRPr lang="en-US" sz="2900" b="1" u="sng" dirty="0">
              <a:latin typeface="Monserrat"/>
              <a:cs typeface="Times New Roman" panose="02020603050405020304" pitchFamily="18" charset="0"/>
            </a:endParaRPr>
          </a:p>
          <a:p>
            <a:pPr marL="171450" indent="-171450" algn="just">
              <a:buFont typeface="Arial" panose="020B0604020202020204" pitchFamily="34" charset="0"/>
              <a:buChar char="•"/>
            </a:pPr>
            <a:endParaRPr lang="en-US" sz="2900" dirty="0">
              <a:latin typeface="Monserrat"/>
              <a:cs typeface="Times New Roman" panose="02020603050405020304" pitchFamily="18" charset="0"/>
            </a:endParaRPr>
          </a:p>
        </p:txBody>
      </p:sp>
      <p:sp>
        <p:nvSpPr>
          <p:cNvPr id="105" name="TextBox 104">
            <a:extLst>
              <a:ext uri="{FF2B5EF4-FFF2-40B4-BE49-F238E27FC236}">
                <a16:creationId xmlns:a16="http://schemas.microsoft.com/office/drawing/2014/main" id="{8C4A9C2F-3D1C-4F43-BD28-FBF92A4C4DA4}"/>
              </a:ext>
            </a:extLst>
          </p:cNvPr>
          <p:cNvSpPr txBox="1"/>
          <p:nvPr/>
        </p:nvSpPr>
        <p:spPr>
          <a:xfrm>
            <a:off x="339845" y="7901406"/>
            <a:ext cx="17255371" cy="7307321"/>
          </a:xfrm>
          <a:prstGeom prst="rect">
            <a:avLst/>
          </a:prstGeom>
          <a:noFill/>
        </p:spPr>
        <p:txBody>
          <a:bodyPr wrap="square" rtlCol="0" anchor="t">
            <a:spAutoFit/>
          </a:bodyPr>
          <a:lstStyle/>
          <a:p>
            <a:pPr algn="l">
              <a:lnSpc>
                <a:spcPct val="70000"/>
              </a:lnSpc>
              <a:spcBef>
                <a:spcPts val="100"/>
              </a:spcBef>
            </a:pPr>
            <a:r>
              <a:rPr lang="en-US" sz="2400" b="0" dirty="0">
                <a:latin typeface="Monserrat"/>
                <a:cs typeface="Times New Roman"/>
              </a:rPr>
              <a:t>The CollegeScorecard dataset includes measurements of the following parameters for 6,654 post-secondary institutions:</a:t>
            </a:r>
          </a:p>
          <a:p>
            <a:pPr algn="l">
              <a:lnSpc>
                <a:spcPct val="70000"/>
              </a:lnSpc>
              <a:spcBef>
                <a:spcPts val="100"/>
              </a:spcBef>
            </a:pPr>
            <a:endParaRPr lang="en-US" sz="1200" b="0" dirty="0">
              <a:latin typeface="Monserrat"/>
              <a:cs typeface="Times New Roman"/>
            </a:endParaRPr>
          </a:p>
          <a:p>
            <a:pPr marL="471488" lvl="1" indent="-309563" algn="l">
              <a:lnSpc>
                <a:spcPct val="70000"/>
              </a:lnSpc>
              <a:spcBef>
                <a:spcPts val="100"/>
              </a:spcBef>
              <a:buFont typeface="Wingdings"/>
              <a:buChar char="§"/>
            </a:pPr>
            <a:r>
              <a:rPr lang="en-US" sz="2400" b="0" dirty="0">
                <a:latin typeface="Monserrat"/>
                <a:cs typeface="Times New Roman"/>
              </a:rPr>
              <a:t>INSTNM: The name of the school.</a:t>
            </a:r>
          </a:p>
          <a:p>
            <a:pPr marL="471488" lvl="1" indent="-309563" algn="l">
              <a:lnSpc>
                <a:spcPct val="70000"/>
              </a:lnSpc>
              <a:spcBef>
                <a:spcPts val="100"/>
              </a:spcBef>
              <a:buFont typeface="Wingdings"/>
              <a:buChar char="§"/>
            </a:pPr>
            <a:r>
              <a:rPr lang="en-US" sz="2400" b="0" dirty="0">
                <a:latin typeface="Monserrat"/>
                <a:cs typeface="Times New Roman"/>
              </a:rPr>
              <a:t>STABBR: The state abbreviation.</a:t>
            </a:r>
          </a:p>
          <a:p>
            <a:pPr marL="471488" lvl="1" indent="-309563" algn="l">
              <a:lnSpc>
                <a:spcPct val="70000"/>
              </a:lnSpc>
              <a:spcBef>
                <a:spcPts val="100"/>
              </a:spcBef>
              <a:buFont typeface="Wingdings"/>
              <a:buChar char="§"/>
            </a:pPr>
            <a:r>
              <a:rPr lang="en-US" sz="2400" b="0" dirty="0">
                <a:latin typeface="Monserrat"/>
                <a:cs typeface="Times New Roman"/>
              </a:rPr>
              <a:t>LATITUDE &amp; LONGITUDE: The latitude and longitude of the school.</a:t>
            </a:r>
          </a:p>
          <a:p>
            <a:pPr marL="471488" lvl="1" indent="-309563" algn="l">
              <a:lnSpc>
                <a:spcPct val="70000"/>
              </a:lnSpc>
              <a:spcBef>
                <a:spcPts val="100"/>
              </a:spcBef>
              <a:buFont typeface="Wingdings"/>
              <a:buChar char="§"/>
            </a:pPr>
            <a:r>
              <a:rPr lang="en-US" sz="2400" b="0" dirty="0">
                <a:latin typeface="Monserrat"/>
                <a:cs typeface="Times New Roman"/>
              </a:rPr>
              <a:t>PCTPELL: The percent of the student's population that receive a Pell grant.</a:t>
            </a:r>
          </a:p>
          <a:p>
            <a:pPr marL="471488" lvl="1" indent="-309563" algn="l">
              <a:lnSpc>
                <a:spcPct val="70000"/>
              </a:lnSpc>
              <a:spcBef>
                <a:spcPts val="100"/>
              </a:spcBef>
              <a:buFont typeface="Wingdings"/>
              <a:buChar char="§"/>
            </a:pPr>
            <a:r>
              <a:rPr lang="en-US" sz="2400" b="0" dirty="0">
                <a:latin typeface="Monserrat"/>
                <a:cs typeface="Times New Roman"/>
              </a:rPr>
              <a:t>ICLEVEL: The institutional class level (either 2-year or 4-year institution).</a:t>
            </a:r>
          </a:p>
          <a:p>
            <a:pPr marL="471488" lvl="1" indent="-309563" algn="l">
              <a:lnSpc>
                <a:spcPct val="70000"/>
              </a:lnSpc>
              <a:spcBef>
                <a:spcPts val="100"/>
              </a:spcBef>
              <a:buFont typeface="Wingdings"/>
              <a:buChar char="§"/>
            </a:pPr>
            <a:r>
              <a:rPr lang="en-US" sz="2400" b="0" dirty="0">
                <a:latin typeface="Monserrat"/>
                <a:cs typeface="Times New Roman"/>
              </a:rPr>
              <a:t>CONTROL: Whether the control of the institution is public or private.</a:t>
            </a:r>
          </a:p>
          <a:p>
            <a:pPr marL="471488" lvl="1" indent="-309563" algn="l">
              <a:lnSpc>
                <a:spcPct val="70000"/>
              </a:lnSpc>
              <a:spcBef>
                <a:spcPts val="100"/>
              </a:spcBef>
              <a:buFont typeface="Wingdings"/>
              <a:buChar char="§"/>
            </a:pPr>
            <a:r>
              <a:rPr lang="en-US" sz="2400" b="0" dirty="0">
                <a:latin typeface="Monserrat"/>
                <a:cs typeface="Times New Roman"/>
              </a:rPr>
              <a:t>OMENRUP_ALL: The 8-year outcome status measured as the proportion of students that </a:t>
            </a:r>
            <a:r>
              <a:rPr lang="en-US" sz="2400" dirty="0">
                <a:latin typeface="Monserrat"/>
                <a:cs typeface="Times New Roman"/>
              </a:rPr>
              <a:t>did not</a:t>
            </a:r>
            <a:r>
              <a:rPr lang="en-US" sz="2400" b="0" dirty="0">
                <a:latin typeface="Monserrat"/>
                <a:cs typeface="Times New Roman"/>
              </a:rPr>
              <a:t> receive an award (either a training certificate, associate, bachelor, or graduate degree) within 8 years of entry and their status is unknown.</a:t>
            </a:r>
          </a:p>
          <a:p>
            <a:pPr marL="471488" lvl="1" indent="-309563" algn="l">
              <a:lnSpc>
                <a:spcPct val="70000"/>
              </a:lnSpc>
              <a:spcBef>
                <a:spcPts val="100"/>
              </a:spcBef>
              <a:buFont typeface="Wingdings"/>
              <a:buChar char="§"/>
            </a:pPr>
            <a:r>
              <a:rPr lang="en-US" sz="2400" b="0" dirty="0">
                <a:latin typeface="Monserrat"/>
                <a:cs typeface="Times New Roman"/>
              </a:rPr>
              <a:t>OMAWDP8_ALL: The 8-year outcome status measured as the proportion of students that </a:t>
            </a:r>
            <a:r>
              <a:rPr lang="en-US" sz="2400" dirty="0">
                <a:latin typeface="Monserrat"/>
                <a:cs typeface="Times New Roman"/>
              </a:rPr>
              <a:t>did</a:t>
            </a:r>
            <a:r>
              <a:rPr lang="en-US" sz="2400" b="0" dirty="0">
                <a:latin typeface="Monserrat"/>
                <a:cs typeface="Times New Roman"/>
              </a:rPr>
              <a:t> receive an award (either a training certificate, associate, bachelor, or graduate degree) within 8 years of entry.</a:t>
            </a:r>
          </a:p>
          <a:p>
            <a:pPr marL="471488" lvl="1" indent="-309563" algn="l">
              <a:lnSpc>
                <a:spcPct val="70000"/>
              </a:lnSpc>
              <a:spcBef>
                <a:spcPts val="100"/>
              </a:spcBef>
              <a:buFont typeface="Wingdings"/>
              <a:buChar char="§"/>
            </a:pPr>
            <a:r>
              <a:rPr lang="en-US" sz="2400" b="0" dirty="0">
                <a:latin typeface="Monserrat"/>
                <a:cs typeface="Times New Roman"/>
              </a:rPr>
              <a:t>BBRR2_FED_UG_DFLT: The Borrower-based Repayment Rate measured as the percentage of undergraduate federal student loan borrowers in default after 2 years. Loans need to be paid back as compared to a Pell grant, which does not. These loans are either government-subsidized (interest starts accruing after graduation) or unsubsidized (interest starts accruing at the time the loan is taken) loans.</a:t>
            </a:r>
          </a:p>
          <a:p>
            <a:pPr marL="471488" lvl="1" indent="-309563" algn="l">
              <a:lnSpc>
                <a:spcPct val="70000"/>
              </a:lnSpc>
              <a:spcBef>
                <a:spcPts val="100"/>
              </a:spcBef>
              <a:buFont typeface="Wingdings"/>
              <a:buChar char="§"/>
            </a:pPr>
            <a:r>
              <a:rPr lang="en-US" sz="2400" b="0" dirty="0">
                <a:latin typeface="Monserrat"/>
                <a:cs typeface="Times New Roman"/>
              </a:rPr>
              <a:t>IND_DEBT_MDN: The median amount of direct loans (government-subsidized and unsubsidized) an independent student receives while attending that university.</a:t>
            </a:r>
          </a:p>
          <a:p>
            <a:pPr marL="471488" lvl="1" indent="-309563" algn="l">
              <a:lnSpc>
                <a:spcPct val="70000"/>
              </a:lnSpc>
              <a:spcBef>
                <a:spcPts val="100"/>
              </a:spcBef>
              <a:buFont typeface="Wingdings"/>
              <a:buChar char="§"/>
            </a:pPr>
            <a:r>
              <a:rPr lang="en-US" sz="2400" b="0" dirty="0">
                <a:latin typeface="Monserrat"/>
                <a:cs typeface="Times New Roman"/>
              </a:rPr>
              <a:t>DEP_DEBT_MDN: The median amount of direct loans (government-subsidized and unsubsidized) a dependent student receives while attending that university.</a:t>
            </a:r>
          </a:p>
          <a:p>
            <a:pPr marL="471488" lvl="1" indent="-309563" algn="l">
              <a:lnSpc>
                <a:spcPct val="70000"/>
              </a:lnSpc>
              <a:spcBef>
                <a:spcPts val="100"/>
              </a:spcBef>
              <a:buFont typeface="Wingdings"/>
              <a:buChar char="§"/>
            </a:pPr>
            <a:r>
              <a:rPr lang="en-US" sz="2400" b="0" dirty="0">
                <a:latin typeface="Monserrat"/>
                <a:cs typeface="Times New Roman"/>
              </a:rPr>
              <a:t>PLUS_DEBT_INST_MD: The median Parent Loan for Undergraduate Students (PLUS) loan debt disbursed at the school for all students.</a:t>
            </a:r>
          </a:p>
          <a:p>
            <a:pPr marL="471488" lvl="1" indent="-309563" algn="l">
              <a:lnSpc>
                <a:spcPct val="70000"/>
              </a:lnSpc>
              <a:spcBef>
                <a:spcPts val="100"/>
              </a:spcBef>
              <a:buFont typeface="Wingdings"/>
              <a:buChar char="§"/>
            </a:pPr>
            <a:r>
              <a:rPr lang="en-US" sz="2400" b="0" dirty="0">
                <a:latin typeface="Monserrat"/>
                <a:cs typeface="Times New Roman"/>
              </a:rPr>
              <a:t>PELLCAT: Indicator for majority Pell institution, where a majority Pell institution has over 50% of their students receiving a Pell grant.</a:t>
            </a:r>
          </a:p>
          <a:p>
            <a:pPr marL="514350" indent="-514350" algn="l">
              <a:lnSpc>
                <a:spcPct val="70000"/>
              </a:lnSpc>
              <a:spcBef>
                <a:spcPts val="100"/>
              </a:spcBef>
              <a:buFont typeface="Wingdings"/>
              <a:buChar char="§"/>
            </a:pPr>
            <a:endParaRPr lang="en-US" sz="1200" b="0" dirty="0">
              <a:latin typeface="Monserrat"/>
              <a:cs typeface="Times New Roman"/>
            </a:endParaRPr>
          </a:p>
          <a:p>
            <a:pPr algn="l">
              <a:lnSpc>
                <a:spcPct val="70000"/>
              </a:lnSpc>
              <a:spcBef>
                <a:spcPts val="100"/>
              </a:spcBef>
            </a:pPr>
            <a:r>
              <a:rPr lang="en-US" sz="2400" b="0" dirty="0">
                <a:latin typeface="Monserrat"/>
                <a:cs typeface="Times New Roman"/>
              </a:rPr>
              <a:t>Combining the latitude and longitude in the CollegeScorecard dataset with the United States Census shapefiles, I created a United States map for my analysis of the relationship between the typical amount of debt an independent student receives and the typical amount of debt a dependent student with their parents' debt receives while attending school.</a:t>
            </a:r>
          </a:p>
          <a:p>
            <a:pPr algn="l">
              <a:lnSpc>
                <a:spcPct val="70000"/>
              </a:lnSpc>
              <a:spcBef>
                <a:spcPts val="100"/>
              </a:spcBef>
            </a:pPr>
            <a:endParaRPr lang="en-US" sz="2400" b="0" dirty="0">
              <a:latin typeface="Monserrat"/>
              <a:cs typeface="Times New Roman"/>
            </a:endParaRPr>
          </a:p>
        </p:txBody>
      </p:sp>
      <p:grpSp>
        <p:nvGrpSpPr>
          <p:cNvPr id="25" name="Group 24">
            <a:extLst>
              <a:ext uri="{FF2B5EF4-FFF2-40B4-BE49-F238E27FC236}">
                <a16:creationId xmlns:a16="http://schemas.microsoft.com/office/drawing/2014/main" id="{13B4E526-8C8D-4774-97ED-2DE5706C8A6F}"/>
              </a:ext>
            </a:extLst>
          </p:cNvPr>
          <p:cNvGrpSpPr/>
          <p:nvPr/>
        </p:nvGrpSpPr>
        <p:grpSpPr>
          <a:xfrm>
            <a:off x="32977934" y="15463477"/>
            <a:ext cx="10523862" cy="17184055"/>
            <a:chOff x="32948437" y="15463477"/>
            <a:chExt cx="10523862" cy="17184055"/>
          </a:xfrm>
        </p:grpSpPr>
        <p:grpSp>
          <p:nvGrpSpPr>
            <p:cNvPr id="45" name="Group 44">
              <a:extLst>
                <a:ext uri="{FF2B5EF4-FFF2-40B4-BE49-F238E27FC236}">
                  <a16:creationId xmlns:a16="http://schemas.microsoft.com/office/drawing/2014/main" id="{3D9FFDBF-906C-4555-897B-F04916F99085}"/>
                </a:ext>
              </a:extLst>
            </p:cNvPr>
            <p:cNvGrpSpPr/>
            <p:nvPr/>
          </p:nvGrpSpPr>
          <p:grpSpPr>
            <a:xfrm>
              <a:off x="32948437" y="15463477"/>
              <a:ext cx="10523862" cy="17072496"/>
              <a:chOff x="32948437" y="14585267"/>
              <a:chExt cx="10523862" cy="17072496"/>
            </a:xfrm>
          </p:grpSpPr>
          <p:grpSp>
            <p:nvGrpSpPr>
              <p:cNvPr id="21" name="Group 20">
                <a:extLst>
                  <a:ext uri="{FF2B5EF4-FFF2-40B4-BE49-F238E27FC236}">
                    <a16:creationId xmlns:a16="http://schemas.microsoft.com/office/drawing/2014/main" id="{8CF3D083-3A3A-4613-9D65-A221452B6829}"/>
                  </a:ext>
                </a:extLst>
              </p:cNvPr>
              <p:cNvGrpSpPr/>
              <p:nvPr/>
            </p:nvGrpSpPr>
            <p:grpSpPr>
              <a:xfrm>
                <a:off x="32948440" y="14585267"/>
                <a:ext cx="10523859" cy="11129385"/>
                <a:chOff x="11211911" y="20549020"/>
                <a:chExt cx="9893025" cy="10583013"/>
              </a:xfrm>
            </p:grpSpPr>
            <p:pic>
              <p:nvPicPr>
                <p:cNvPr id="2" name="Picture 1">
                  <a:extLst>
                    <a:ext uri="{FF2B5EF4-FFF2-40B4-BE49-F238E27FC236}">
                      <a16:creationId xmlns:a16="http://schemas.microsoft.com/office/drawing/2014/main" id="{401B52E9-8515-44F2-8893-97AB202BA691}"/>
                    </a:ext>
                  </a:extLst>
                </p:cNvPr>
                <p:cNvPicPr>
                  <a:picLocks noChangeAspect="1"/>
                </p:cNvPicPr>
                <p:nvPr/>
              </p:nvPicPr>
              <p:blipFill>
                <a:blip r:embed="rId13"/>
                <a:stretch>
                  <a:fillRect/>
                </a:stretch>
              </p:blipFill>
              <p:spPr>
                <a:xfrm>
                  <a:off x="11607911" y="20923521"/>
                  <a:ext cx="9144000" cy="4656830"/>
                </a:xfrm>
                <a:prstGeom prst="rect">
                  <a:avLst/>
                </a:prstGeom>
              </p:spPr>
            </p:pic>
            <p:sp>
              <p:nvSpPr>
                <p:cNvPr id="53" name="Rectangle: Rounded Corners 52">
                  <a:extLst>
                    <a:ext uri="{FF2B5EF4-FFF2-40B4-BE49-F238E27FC236}">
                      <a16:creationId xmlns:a16="http://schemas.microsoft.com/office/drawing/2014/main" id="{9D21D45A-CDE7-40D3-AA8E-FF61E39C07B1}"/>
                    </a:ext>
                  </a:extLst>
                </p:cNvPr>
                <p:cNvSpPr/>
                <p:nvPr/>
              </p:nvSpPr>
              <p:spPr bwMode="auto">
                <a:xfrm>
                  <a:off x="11211911" y="20549020"/>
                  <a:ext cx="9893025" cy="4956205"/>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58" name="TextBox 57">
                  <a:extLst>
                    <a:ext uri="{FF2B5EF4-FFF2-40B4-BE49-F238E27FC236}">
                      <a16:creationId xmlns:a16="http://schemas.microsoft.com/office/drawing/2014/main" id="{455A68B2-2F89-4C2A-B59F-F96CEC27E62A}"/>
                    </a:ext>
                  </a:extLst>
                </p:cNvPr>
                <p:cNvSpPr txBox="1"/>
                <p:nvPr/>
              </p:nvSpPr>
              <p:spPr>
                <a:xfrm>
                  <a:off x="12510030" y="20683978"/>
                  <a:ext cx="6896100" cy="388089"/>
                </a:xfrm>
                <a:prstGeom prst="rect">
                  <a:avLst/>
                </a:prstGeom>
                <a:noFill/>
              </p:spPr>
              <p:txBody>
                <a:bodyPr wrap="square" rtlCol="0">
                  <a:spAutoFit/>
                </a:bodyPr>
                <a:lstStyle/>
                <a:p>
                  <a:r>
                    <a:rPr lang="en-US" sz="2900" b="0" dirty="0">
                      <a:latin typeface="Monserrat"/>
                    </a:rPr>
                    <a:t>Figure 3: Student Dropout Rate</a:t>
                  </a:r>
                </a:p>
              </p:txBody>
            </p:sp>
            <p:pic>
              <p:nvPicPr>
                <p:cNvPr id="9" name="Picture 8">
                  <a:extLst>
                    <a:ext uri="{FF2B5EF4-FFF2-40B4-BE49-F238E27FC236}">
                      <a16:creationId xmlns:a16="http://schemas.microsoft.com/office/drawing/2014/main" id="{B42409BB-F5F6-4933-88A7-5C10BB720275}"/>
                    </a:ext>
                  </a:extLst>
                </p:cNvPr>
                <p:cNvPicPr>
                  <a:picLocks noChangeAspect="1"/>
                </p:cNvPicPr>
                <p:nvPr/>
              </p:nvPicPr>
              <p:blipFill>
                <a:blip r:embed="rId14"/>
                <a:stretch>
                  <a:fillRect/>
                </a:stretch>
              </p:blipFill>
              <p:spPr>
                <a:xfrm>
                  <a:off x="11597067" y="26629170"/>
                  <a:ext cx="9144000" cy="4478850"/>
                </a:xfrm>
                <a:prstGeom prst="rect">
                  <a:avLst/>
                </a:prstGeom>
              </p:spPr>
            </p:pic>
            <p:sp>
              <p:nvSpPr>
                <p:cNvPr id="60" name="TextBox 59">
                  <a:extLst>
                    <a:ext uri="{FF2B5EF4-FFF2-40B4-BE49-F238E27FC236}">
                      <a16:creationId xmlns:a16="http://schemas.microsoft.com/office/drawing/2014/main" id="{A7CE3FD2-78AB-4DC3-BC8A-14961B92D159}"/>
                    </a:ext>
                  </a:extLst>
                </p:cNvPr>
                <p:cNvSpPr txBox="1"/>
                <p:nvPr/>
              </p:nvSpPr>
              <p:spPr>
                <a:xfrm>
                  <a:off x="11514208" y="26025372"/>
                  <a:ext cx="9120234" cy="663927"/>
                </a:xfrm>
                <a:prstGeom prst="rect">
                  <a:avLst/>
                </a:prstGeom>
                <a:noFill/>
              </p:spPr>
              <p:txBody>
                <a:bodyPr wrap="square" rtlCol="0">
                  <a:spAutoFit/>
                </a:bodyPr>
                <a:lstStyle/>
                <a:p>
                  <a:r>
                    <a:rPr lang="en-US" sz="2900" b="0" dirty="0">
                      <a:latin typeface="Monserrat"/>
                    </a:rPr>
                    <a:t>Figure 4: Graduation Rate Stratified for 2-year and 4-year Institutions</a:t>
                  </a:r>
                </a:p>
              </p:txBody>
            </p:sp>
            <p:sp>
              <p:nvSpPr>
                <p:cNvPr id="64" name="Rectangle: Rounded Corners 63">
                  <a:extLst>
                    <a:ext uri="{FF2B5EF4-FFF2-40B4-BE49-F238E27FC236}">
                      <a16:creationId xmlns:a16="http://schemas.microsoft.com/office/drawing/2014/main" id="{6BB5D970-9272-4BBF-AFB5-412943508DEA}"/>
                    </a:ext>
                  </a:extLst>
                </p:cNvPr>
                <p:cNvSpPr/>
                <p:nvPr/>
              </p:nvSpPr>
              <p:spPr bwMode="auto">
                <a:xfrm>
                  <a:off x="11211911" y="25919953"/>
                  <a:ext cx="9841031" cy="5212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dirty="0">
                    <a:ln>
                      <a:noFill/>
                    </a:ln>
                    <a:solidFill>
                      <a:schemeClr val="tx1"/>
                    </a:solidFill>
                    <a:effectLst/>
                    <a:latin typeface="Times New Roman" pitchFamily="18" charset="0"/>
                  </a:endParaRPr>
                </a:p>
              </p:txBody>
            </p:sp>
          </p:grpSp>
          <p:grpSp>
            <p:nvGrpSpPr>
              <p:cNvPr id="22" name="Group 21">
                <a:extLst>
                  <a:ext uri="{FF2B5EF4-FFF2-40B4-BE49-F238E27FC236}">
                    <a16:creationId xmlns:a16="http://schemas.microsoft.com/office/drawing/2014/main" id="{EDC72B1A-4B5E-4109-988B-9EDC5AD52C6E}"/>
                  </a:ext>
                </a:extLst>
              </p:cNvPr>
              <p:cNvGrpSpPr/>
              <p:nvPr/>
            </p:nvGrpSpPr>
            <p:grpSpPr>
              <a:xfrm>
                <a:off x="32948437" y="26171363"/>
                <a:ext cx="10468550" cy="5486400"/>
                <a:chOff x="22292634" y="13871333"/>
                <a:chExt cx="10468550" cy="5486400"/>
              </a:xfrm>
            </p:grpSpPr>
            <p:sp>
              <p:nvSpPr>
                <p:cNvPr id="8" name="TextBox 7">
                  <a:extLst>
                    <a:ext uri="{FF2B5EF4-FFF2-40B4-BE49-F238E27FC236}">
                      <a16:creationId xmlns:a16="http://schemas.microsoft.com/office/drawing/2014/main" id="{2F761736-B45C-4953-B438-46D2C8B3C759}"/>
                    </a:ext>
                  </a:extLst>
                </p:cNvPr>
                <p:cNvSpPr txBox="1"/>
                <p:nvPr/>
              </p:nvSpPr>
              <p:spPr>
                <a:xfrm>
                  <a:off x="22487119" y="14051048"/>
                  <a:ext cx="10119628" cy="698204"/>
                </a:xfrm>
                <a:prstGeom prst="rect">
                  <a:avLst/>
                </a:prstGeom>
                <a:noFill/>
              </p:spPr>
              <p:txBody>
                <a:bodyPr wrap="square" rtlCol="0">
                  <a:spAutoFit/>
                </a:bodyPr>
                <a:lstStyle/>
                <a:p>
                  <a:r>
                    <a:rPr lang="en-US" sz="2900" b="0" dirty="0">
                      <a:latin typeface="Monserrat"/>
                    </a:rPr>
                    <a:t>Figure 7: Median Loan Default Rate Stratified for 2-year and 4-year Institutions</a:t>
                  </a:r>
                </a:p>
              </p:txBody>
            </p:sp>
            <p:sp>
              <p:nvSpPr>
                <p:cNvPr id="66" name="Rectangle: Rounded Corners 65">
                  <a:extLst>
                    <a:ext uri="{FF2B5EF4-FFF2-40B4-BE49-F238E27FC236}">
                      <a16:creationId xmlns:a16="http://schemas.microsoft.com/office/drawing/2014/main" id="{3BED0C97-9617-43DE-9B4B-9B4337409AB2}"/>
                    </a:ext>
                  </a:extLst>
                </p:cNvPr>
                <p:cNvSpPr/>
                <p:nvPr/>
              </p:nvSpPr>
              <p:spPr bwMode="auto">
                <a:xfrm>
                  <a:off x="22292634" y="13871333"/>
                  <a:ext cx="10468550" cy="548640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dirty="0">
                    <a:ln>
                      <a:noFill/>
                    </a:ln>
                    <a:solidFill>
                      <a:schemeClr val="tx1"/>
                    </a:solidFill>
                    <a:effectLst/>
                    <a:latin typeface="Times New Roman" pitchFamily="18" charset="0"/>
                  </a:endParaRPr>
                </a:p>
              </p:txBody>
            </p:sp>
          </p:grpSp>
        </p:grpSp>
        <p:pic>
          <p:nvPicPr>
            <p:cNvPr id="15" name="Picture 14">
              <a:extLst>
                <a:ext uri="{FF2B5EF4-FFF2-40B4-BE49-F238E27FC236}">
                  <a16:creationId xmlns:a16="http://schemas.microsoft.com/office/drawing/2014/main" id="{99072D32-4AD5-416A-A6C8-9DF3792E5C77}"/>
                </a:ext>
              </a:extLst>
            </p:cNvPr>
            <p:cNvPicPr>
              <a:picLocks noChangeAspect="1"/>
            </p:cNvPicPr>
            <p:nvPr/>
          </p:nvPicPr>
          <p:blipFill>
            <a:blip r:embed="rId15"/>
            <a:stretch>
              <a:fillRect/>
            </a:stretch>
          </p:blipFill>
          <p:spPr>
            <a:xfrm>
              <a:off x="33277176" y="27844364"/>
              <a:ext cx="9821012" cy="4803168"/>
            </a:xfrm>
            <a:prstGeom prst="rect">
              <a:avLst/>
            </a:prstGeom>
          </p:spPr>
        </p:pic>
      </p:grpSp>
      <p:sp>
        <p:nvSpPr>
          <p:cNvPr id="132" name="TextBox 131">
            <a:extLst>
              <a:ext uri="{FF2B5EF4-FFF2-40B4-BE49-F238E27FC236}">
                <a16:creationId xmlns:a16="http://schemas.microsoft.com/office/drawing/2014/main" id="{DA37DDD4-3442-47E3-8715-7710957215BE}"/>
              </a:ext>
            </a:extLst>
          </p:cNvPr>
          <p:cNvSpPr txBox="1"/>
          <p:nvPr/>
        </p:nvSpPr>
        <p:spPr>
          <a:xfrm>
            <a:off x="529169086" y="1073306362"/>
            <a:ext cx="1078890400" cy="659732"/>
          </a:xfrm>
          <a:prstGeom prst="rect">
            <a:avLst/>
          </a:prstGeom>
          <a:noFill/>
        </p:spPr>
        <p:txBody>
          <a:bodyPr wrap="square">
            <a:spAutoFit/>
          </a:bodyPr>
          <a:lstStyle/>
          <a:p>
            <a:r>
              <a:rPr lang="en-US" dirty="0"/>
              <a:t>In addition, 2-year minority Pell institutions are less variable than the majority Pell institutions. Thus, 2-year minority Pell institutions have consistently higher dropout rates compared to majority Pell institutions. </a:t>
            </a:r>
          </a:p>
        </p:txBody>
      </p:sp>
      <p:sp>
        <p:nvSpPr>
          <p:cNvPr id="136" name="TextBox 135">
            <a:extLst>
              <a:ext uri="{FF2B5EF4-FFF2-40B4-BE49-F238E27FC236}">
                <a16:creationId xmlns:a16="http://schemas.microsoft.com/office/drawing/2014/main" id="{76641259-5F46-4A73-B19B-89FF94C3AC1C}"/>
              </a:ext>
            </a:extLst>
          </p:cNvPr>
          <p:cNvSpPr txBox="1"/>
          <p:nvPr/>
        </p:nvSpPr>
        <p:spPr>
          <a:xfrm>
            <a:off x="3476824" y="28967984"/>
            <a:ext cx="897525" cy="288284"/>
          </a:xfrm>
          <a:prstGeom prst="rect">
            <a:avLst/>
          </a:prstGeom>
          <a:noFill/>
        </p:spPr>
        <p:txBody>
          <a:bodyPr wrap="square" rtlCol="0">
            <a:spAutoFit/>
          </a:bodyPr>
          <a:lstStyle/>
          <a:p>
            <a:r>
              <a:rPr lang="en-US" sz="1800" b="0" dirty="0">
                <a:latin typeface="Monserrat"/>
              </a:rPr>
              <a:t>10,000</a:t>
            </a:r>
          </a:p>
        </p:txBody>
      </p:sp>
      <p:sp>
        <p:nvSpPr>
          <p:cNvPr id="137" name="TextBox 136">
            <a:extLst>
              <a:ext uri="{FF2B5EF4-FFF2-40B4-BE49-F238E27FC236}">
                <a16:creationId xmlns:a16="http://schemas.microsoft.com/office/drawing/2014/main" id="{C5CFE33F-93BB-4D32-BD76-D460F8A7DEB2}"/>
              </a:ext>
            </a:extLst>
          </p:cNvPr>
          <p:cNvSpPr txBox="1"/>
          <p:nvPr/>
        </p:nvSpPr>
        <p:spPr>
          <a:xfrm>
            <a:off x="5925976" y="28967984"/>
            <a:ext cx="897525" cy="288284"/>
          </a:xfrm>
          <a:prstGeom prst="rect">
            <a:avLst/>
          </a:prstGeom>
          <a:noFill/>
        </p:spPr>
        <p:txBody>
          <a:bodyPr wrap="square" rtlCol="0">
            <a:spAutoFit/>
          </a:bodyPr>
          <a:lstStyle/>
          <a:p>
            <a:r>
              <a:rPr lang="en-US" sz="1800" b="0" dirty="0">
                <a:latin typeface="Monserrat"/>
              </a:rPr>
              <a:t>20,000</a:t>
            </a:r>
          </a:p>
        </p:txBody>
      </p:sp>
      <p:sp>
        <p:nvSpPr>
          <p:cNvPr id="138" name="TextBox 137">
            <a:extLst>
              <a:ext uri="{FF2B5EF4-FFF2-40B4-BE49-F238E27FC236}">
                <a16:creationId xmlns:a16="http://schemas.microsoft.com/office/drawing/2014/main" id="{E3C26E65-17D7-4A43-B315-3BC3C479C739}"/>
              </a:ext>
            </a:extLst>
          </p:cNvPr>
          <p:cNvSpPr txBox="1"/>
          <p:nvPr/>
        </p:nvSpPr>
        <p:spPr>
          <a:xfrm>
            <a:off x="8352337" y="28975508"/>
            <a:ext cx="897525" cy="288284"/>
          </a:xfrm>
          <a:prstGeom prst="rect">
            <a:avLst/>
          </a:prstGeom>
          <a:noFill/>
        </p:spPr>
        <p:txBody>
          <a:bodyPr wrap="square" rtlCol="0">
            <a:spAutoFit/>
          </a:bodyPr>
          <a:lstStyle/>
          <a:p>
            <a:r>
              <a:rPr lang="en-US" sz="1800" b="0" dirty="0">
                <a:latin typeface="Monserrat"/>
              </a:rPr>
              <a:t>30,000</a:t>
            </a:r>
          </a:p>
        </p:txBody>
      </p:sp>
      <p:pic>
        <p:nvPicPr>
          <p:cNvPr id="38" name="Picture 37" descr="Chart, bar chart&#10;&#10;Description automatically generated">
            <a:extLst>
              <a:ext uri="{FF2B5EF4-FFF2-40B4-BE49-F238E27FC236}">
                <a16:creationId xmlns:a16="http://schemas.microsoft.com/office/drawing/2014/main" id="{E524A951-48F5-4E2A-B94D-7B3FA495034A}"/>
              </a:ext>
            </a:extLst>
          </p:cNvPr>
          <p:cNvPicPr>
            <a:picLocks noChangeAspect="1"/>
          </p:cNvPicPr>
          <p:nvPr/>
        </p:nvPicPr>
        <p:blipFill rotWithShape="1">
          <a:blip r:embed="rId16">
            <a:extLst>
              <a:ext uri="{28A0092B-C50C-407E-A947-70E740481C1C}">
                <a14:useLocalDpi xmlns:a14="http://schemas.microsoft.com/office/drawing/2010/main" val="0"/>
              </a:ext>
            </a:extLst>
          </a:blip>
          <a:srcRect l="7479" b="5787"/>
          <a:stretch/>
        </p:blipFill>
        <p:spPr>
          <a:xfrm>
            <a:off x="1452734" y="15947531"/>
            <a:ext cx="9189579" cy="13054636"/>
          </a:xfrm>
          <a:prstGeom prst="rect">
            <a:avLst/>
          </a:prstGeom>
        </p:spPr>
      </p:pic>
      <p:sp>
        <p:nvSpPr>
          <p:cNvPr id="30" name="TextBox 29">
            <a:extLst>
              <a:ext uri="{FF2B5EF4-FFF2-40B4-BE49-F238E27FC236}">
                <a16:creationId xmlns:a16="http://schemas.microsoft.com/office/drawing/2014/main" id="{E9ACDC2D-E332-48F8-984B-5DC2A432CE39}"/>
              </a:ext>
            </a:extLst>
          </p:cNvPr>
          <p:cNvSpPr txBox="1"/>
          <p:nvPr/>
        </p:nvSpPr>
        <p:spPr>
          <a:xfrm>
            <a:off x="1178925" y="28987034"/>
            <a:ext cx="509518" cy="288284"/>
          </a:xfrm>
          <a:prstGeom prst="rect">
            <a:avLst/>
          </a:prstGeom>
          <a:noFill/>
        </p:spPr>
        <p:txBody>
          <a:bodyPr wrap="square" rtlCol="0">
            <a:spAutoFit/>
          </a:bodyPr>
          <a:lstStyle/>
          <a:p>
            <a:r>
              <a:rPr lang="en-US" sz="1800" b="0" dirty="0">
                <a:latin typeface="Monserrat"/>
              </a:rPr>
              <a:t>0</a:t>
            </a:r>
          </a:p>
        </p:txBody>
      </p:sp>
      <p:sp>
        <p:nvSpPr>
          <p:cNvPr id="134" name="TextBox 133">
            <a:extLst>
              <a:ext uri="{FF2B5EF4-FFF2-40B4-BE49-F238E27FC236}">
                <a16:creationId xmlns:a16="http://schemas.microsoft.com/office/drawing/2014/main" id="{5D80A13C-E62D-4606-A6E0-8A6D0820F7FB}"/>
              </a:ext>
            </a:extLst>
          </p:cNvPr>
          <p:cNvSpPr txBox="1"/>
          <p:nvPr/>
        </p:nvSpPr>
        <p:spPr>
          <a:xfrm>
            <a:off x="2831196" y="29163863"/>
            <a:ext cx="2396149" cy="710194"/>
          </a:xfrm>
          <a:prstGeom prst="rect">
            <a:avLst/>
          </a:prstGeom>
          <a:noFill/>
        </p:spPr>
        <p:txBody>
          <a:bodyPr wrap="square" rtlCol="0">
            <a:spAutoFit/>
          </a:bodyPr>
          <a:lstStyle/>
          <a:p>
            <a:r>
              <a:rPr lang="en-US" sz="2000" b="0" dirty="0">
                <a:solidFill>
                  <a:srgbClr val="FF3300"/>
                </a:solidFill>
                <a:latin typeface="Monserrat"/>
              </a:rPr>
              <a:t>Median Independent student debt: $10,927</a:t>
            </a:r>
          </a:p>
        </p:txBody>
      </p:sp>
      <p:sp>
        <p:nvSpPr>
          <p:cNvPr id="135" name="TextBox 134">
            <a:extLst>
              <a:ext uri="{FF2B5EF4-FFF2-40B4-BE49-F238E27FC236}">
                <a16:creationId xmlns:a16="http://schemas.microsoft.com/office/drawing/2014/main" id="{532FE22F-8B7C-4B98-8379-97625E59F965}"/>
              </a:ext>
            </a:extLst>
          </p:cNvPr>
          <p:cNvSpPr txBox="1"/>
          <p:nvPr/>
        </p:nvSpPr>
        <p:spPr>
          <a:xfrm>
            <a:off x="5223018" y="29171403"/>
            <a:ext cx="2245003" cy="710194"/>
          </a:xfrm>
          <a:prstGeom prst="rect">
            <a:avLst/>
          </a:prstGeom>
          <a:noFill/>
        </p:spPr>
        <p:txBody>
          <a:bodyPr wrap="square" rtlCol="0">
            <a:spAutoFit/>
          </a:bodyPr>
          <a:lstStyle/>
          <a:p>
            <a:r>
              <a:rPr lang="en-US" sz="2000" b="0" dirty="0">
                <a:solidFill>
                  <a:srgbClr val="4F4FF8"/>
                </a:solidFill>
                <a:latin typeface="Monserrat"/>
              </a:rPr>
              <a:t>Median Dependent student debt: $20,000</a:t>
            </a:r>
          </a:p>
        </p:txBody>
      </p:sp>
      <p:sp>
        <p:nvSpPr>
          <p:cNvPr id="142" name="Rectangle: Rounded Corners 141">
            <a:extLst>
              <a:ext uri="{FF2B5EF4-FFF2-40B4-BE49-F238E27FC236}">
                <a16:creationId xmlns:a16="http://schemas.microsoft.com/office/drawing/2014/main" id="{9F25EE89-F8D5-4FDA-AFEA-7F109A4AC5F9}"/>
              </a:ext>
            </a:extLst>
          </p:cNvPr>
          <p:cNvSpPr/>
          <p:nvPr/>
        </p:nvSpPr>
        <p:spPr bwMode="auto">
          <a:xfrm>
            <a:off x="412393" y="15433588"/>
            <a:ext cx="10525289" cy="14356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143" name="TextBox 77">
            <a:extLst>
              <a:ext uri="{FF2B5EF4-FFF2-40B4-BE49-F238E27FC236}">
                <a16:creationId xmlns:a16="http://schemas.microsoft.com/office/drawing/2014/main" id="{365E9B61-C272-496B-933D-7895E53E1AD3}"/>
              </a:ext>
            </a:extLst>
          </p:cNvPr>
          <p:cNvSpPr txBox="1"/>
          <p:nvPr/>
        </p:nvSpPr>
        <p:spPr>
          <a:xfrm>
            <a:off x="837617" y="15490472"/>
            <a:ext cx="9963531" cy="671209"/>
          </a:xfrm>
          <a:prstGeom prst="rect">
            <a:avLst/>
          </a:prstGeom>
          <a:noFill/>
        </p:spPr>
        <p:txBody>
          <a:bodyPr wrap="square" spcCol="457200" rtlCol="0">
            <a:spAutoFit/>
          </a:bodyPr>
          <a:lst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a:lstStyle>
          <a:p>
            <a:pPr algn="ctr"/>
            <a:r>
              <a:rPr lang="en-US" sz="2800" b="0" dirty="0">
                <a:latin typeface="Montserrat" panose="00000500000000000000" pitchFamily="50" charset="0"/>
              </a:rPr>
              <a:t>Figure 1: Dependent and Independent Student Debt Stratified by State</a:t>
            </a:r>
          </a:p>
        </p:txBody>
      </p:sp>
      <p:sp>
        <p:nvSpPr>
          <p:cNvPr id="90" name="Rectangle 89">
            <a:extLst>
              <a:ext uri="{FF2B5EF4-FFF2-40B4-BE49-F238E27FC236}">
                <a16:creationId xmlns:a16="http://schemas.microsoft.com/office/drawing/2014/main" id="{9C4B397D-62C2-4E21-9116-E26B08F055BA}"/>
              </a:ext>
            </a:extLst>
          </p:cNvPr>
          <p:cNvSpPr/>
          <p:nvPr/>
        </p:nvSpPr>
        <p:spPr>
          <a:xfrm>
            <a:off x="30676956" y="22472933"/>
            <a:ext cx="1264408" cy="972424"/>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TextBox 77">
            <a:extLst>
              <a:ext uri="{FF2B5EF4-FFF2-40B4-BE49-F238E27FC236}">
                <a16:creationId xmlns:a16="http://schemas.microsoft.com/office/drawing/2014/main" id="{4E985ECE-508B-4AF9-84E9-F7C575E8BF18}"/>
              </a:ext>
            </a:extLst>
          </p:cNvPr>
          <p:cNvSpPr txBox="1"/>
          <p:nvPr/>
        </p:nvSpPr>
        <p:spPr>
          <a:xfrm>
            <a:off x="30676956" y="22548021"/>
            <a:ext cx="1257118" cy="400110"/>
          </a:xfrm>
          <a:prstGeom prst="rect">
            <a:avLst/>
          </a:prstGeom>
          <a:noFill/>
        </p:spPr>
        <p:txBody>
          <a:bodyPr wrap="square" spcCol="457200" rtlCol="0">
            <a:spAutoFit/>
          </a:bodyPr>
          <a:lst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a:lstStyle>
          <a:p>
            <a:pPr algn="ctr"/>
            <a:r>
              <a:rPr lang="en-US" sz="2000" dirty="0">
                <a:latin typeface="Montserrat" panose="00000500000000000000" pitchFamily="50" charset="0"/>
              </a:rPr>
              <a:t>STATE</a:t>
            </a:r>
          </a:p>
        </p:txBody>
      </p:sp>
      <p:sp>
        <p:nvSpPr>
          <p:cNvPr id="92" name="TextBox 77">
            <a:extLst>
              <a:ext uri="{FF2B5EF4-FFF2-40B4-BE49-F238E27FC236}">
                <a16:creationId xmlns:a16="http://schemas.microsoft.com/office/drawing/2014/main" id="{6F6BDC09-3860-4A8A-B665-E26A2DF6569B}"/>
              </a:ext>
            </a:extLst>
          </p:cNvPr>
          <p:cNvSpPr txBox="1"/>
          <p:nvPr/>
        </p:nvSpPr>
        <p:spPr>
          <a:xfrm>
            <a:off x="28957804" y="22666153"/>
            <a:ext cx="1818719" cy="646331"/>
          </a:xfrm>
          <a:prstGeom prst="rect">
            <a:avLst/>
          </a:prstGeom>
          <a:noFill/>
        </p:spPr>
        <p:txBody>
          <a:bodyPr wrap="square" spcCol="457200" rtlCol="0">
            <a:spAutoFit/>
          </a:bodyPr>
          <a:lst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a:lstStyle>
          <a:p>
            <a:pPr algn="ctr"/>
            <a:r>
              <a:rPr lang="en-US" sz="1200" b="1" dirty="0">
                <a:latin typeface="Montserrat" panose="00000500000000000000" pitchFamily="50" charset="0"/>
              </a:rPr>
              <a:t>Typical Dependent Student Debt with Parent  Debt</a:t>
            </a:r>
          </a:p>
        </p:txBody>
      </p:sp>
      <p:sp>
        <p:nvSpPr>
          <p:cNvPr id="94" name="TextBox 77">
            <a:extLst>
              <a:ext uri="{FF2B5EF4-FFF2-40B4-BE49-F238E27FC236}">
                <a16:creationId xmlns:a16="http://schemas.microsoft.com/office/drawing/2014/main" id="{A337CC45-5026-4F63-BF80-AAE848237ECA}"/>
              </a:ext>
            </a:extLst>
          </p:cNvPr>
          <p:cNvSpPr txBox="1"/>
          <p:nvPr/>
        </p:nvSpPr>
        <p:spPr>
          <a:xfrm>
            <a:off x="30328636" y="23494178"/>
            <a:ext cx="1923885" cy="461665"/>
          </a:xfrm>
          <a:prstGeom prst="rect">
            <a:avLst/>
          </a:prstGeom>
          <a:noFill/>
        </p:spPr>
        <p:txBody>
          <a:bodyPr wrap="square" spcCol="457200" rtlCol="0">
            <a:spAutoFit/>
          </a:bodyPr>
          <a:lst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a:lstStyle>
          <a:p>
            <a:pPr algn="ctr"/>
            <a:r>
              <a:rPr lang="en-US" sz="1200" b="1" dirty="0">
                <a:latin typeface="Montserrat" panose="00000500000000000000" pitchFamily="50" charset="0"/>
              </a:rPr>
              <a:t>Typical Independent Student Debt</a:t>
            </a:r>
          </a:p>
        </p:txBody>
      </p:sp>
    </p:spTree>
    <p:extLst>
      <p:ext uri="{BB962C8B-B14F-4D97-AF65-F5344CB8AC3E}">
        <p14:creationId xmlns:p14="http://schemas.microsoft.com/office/powerpoint/2010/main" val="50496841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5211</TotalTime>
  <Words>2031</Words>
  <Application>Microsoft Office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Monserrat</vt:lpstr>
      <vt:lpstr>Montserrat</vt:lpstr>
      <vt:lpstr>Times New Roman</vt:lpstr>
      <vt:lpstr>Wingdings</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Stephen J. Kinzey, Ph.D.</dc:creator>
  <cp:lastModifiedBy>Nate Jones</cp:lastModifiedBy>
  <cp:revision>1245</cp:revision>
  <cp:lastPrinted>2019-11-12T05:06:03Z</cp:lastPrinted>
  <dcterms:created xsi:type="dcterms:W3CDTF">1999-06-15T14:29:13Z</dcterms:created>
  <dcterms:modified xsi:type="dcterms:W3CDTF">2021-11-17T19:10:13Z</dcterms:modified>
</cp:coreProperties>
</file>